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6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Hannah Brown" userId="4d29c2a5-c5aa-4b8d-a45e-a0421ff04c83" providerId="ADAL" clId="{442B9824-DB79-4F38-A25B-A9CF2FCBA45A}"/>
    <pc:docChg chg="delSld">
      <pc:chgData name="Collins, Hannah Brown" userId="4d29c2a5-c5aa-4b8d-a45e-a0421ff04c83" providerId="ADAL" clId="{442B9824-DB79-4F38-A25B-A9CF2FCBA45A}" dt="2022-07-29T18:50:51.136" v="0" actId="2696"/>
      <pc:docMkLst>
        <pc:docMk/>
      </pc:docMkLst>
      <pc:sldChg chg="del">
        <pc:chgData name="Collins, Hannah Brown" userId="4d29c2a5-c5aa-4b8d-a45e-a0421ff04c83" providerId="ADAL" clId="{442B9824-DB79-4F38-A25B-A9CF2FCBA45A}" dt="2022-07-29T18:50:51.136" v="0" actId="2696"/>
        <pc:sldMkLst>
          <pc:docMk/>
          <pc:sldMk cId="0" sldId="268"/>
        </pc:sldMkLst>
      </pc:sldChg>
    </pc:docChg>
  </pc:docChgLst>
  <pc:docChgLst>
    <pc:chgData name="Hebert, Cassidy Nicole" userId="e5e86d45-b45f-4e6a-a34f-0984c1546b61" providerId="ADAL" clId="{D8A55464-42BB-4F62-B636-EDC7021D4605}"/>
    <pc:docChg chg="addSld modSld">
      <pc:chgData name="Hebert, Cassidy Nicole" userId="e5e86d45-b45f-4e6a-a34f-0984c1546b61" providerId="ADAL" clId="{D8A55464-42BB-4F62-B636-EDC7021D4605}" dt="2022-12-13T16:59:35.106" v="19" actId="1076"/>
      <pc:docMkLst>
        <pc:docMk/>
      </pc:docMkLst>
      <pc:sldChg chg="modSp new mod">
        <pc:chgData name="Hebert, Cassidy Nicole" userId="e5e86d45-b45f-4e6a-a34f-0984c1546b61" providerId="ADAL" clId="{D8A55464-42BB-4F62-B636-EDC7021D4605}" dt="2022-12-13T16:59:35.106" v="19" actId="1076"/>
        <pc:sldMkLst>
          <pc:docMk/>
          <pc:sldMk cId="4292388425" sldId="270"/>
        </pc:sldMkLst>
        <pc:spChg chg="mod">
          <ac:chgData name="Hebert, Cassidy Nicole" userId="e5e86d45-b45f-4e6a-a34f-0984c1546b61" providerId="ADAL" clId="{D8A55464-42BB-4F62-B636-EDC7021D4605}" dt="2022-12-13T16:59:35.106" v="19" actId="1076"/>
          <ac:spMkLst>
            <pc:docMk/>
            <pc:sldMk cId="4292388425" sldId="270"/>
            <ac:spMk id="2" creationId="{98B04F46-C3A0-2E28-9AC6-B42EFFC491C2}"/>
          </ac:spMkLst>
        </pc:spChg>
        <pc:spChg chg="mod">
          <ac:chgData name="Hebert, Cassidy Nicole" userId="e5e86d45-b45f-4e6a-a34f-0984c1546b61" providerId="ADAL" clId="{D8A55464-42BB-4F62-B636-EDC7021D4605}" dt="2022-12-13T16:59:27.322" v="18" actId="14100"/>
          <ac:spMkLst>
            <pc:docMk/>
            <pc:sldMk cId="4292388425" sldId="270"/>
            <ac:spMk id="3" creationId="{F3369B93-4F30-D949-8084-FF05B17DA5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3814" y="1494535"/>
            <a:ext cx="335077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1">
                <a:solidFill>
                  <a:srgbClr val="3A3B3D"/>
                </a:solidFill>
                <a:latin typeface="Freestyle Script"/>
                <a:cs typeface="Freestyle Scrip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6787895"/>
            <a:ext cx="9144000" cy="527685"/>
          </a:xfrm>
          <a:custGeom>
            <a:avLst/>
            <a:gdLst/>
            <a:ahLst/>
            <a:cxnLst/>
            <a:rect l="l" t="t" r="r" b="b"/>
            <a:pathLst>
              <a:path w="9144000" h="527684">
                <a:moveTo>
                  <a:pt x="9143999" y="527303"/>
                </a:moveTo>
                <a:lnTo>
                  <a:pt x="9143999" y="0"/>
                </a:lnTo>
                <a:lnTo>
                  <a:pt x="0" y="0"/>
                </a:lnTo>
                <a:lnTo>
                  <a:pt x="0" y="527303"/>
                </a:lnTo>
                <a:lnTo>
                  <a:pt x="9143999" y="527303"/>
                </a:lnTo>
                <a:close/>
              </a:path>
            </a:pathLst>
          </a:custGeom>
          <a:solidFill>
            <a:srgbClr val="FF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38872" y="6902196"/>
            <a:ext cx="1046988" cy="31546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836152" y="6900672"/>
            <a:ext cx="312420" cy="315595"/>
          </a:xfrm>
          <a:custGeom>
            <a:avLst/>
            <a:gdLst/>
            <a:ahLst/>
            <a:cxnLst/>
            <a:rect l="l" t="t" r="r" b="b"/>
            <a:pathLst>
              <a:path w="312420" h="315595">
                <a:moveTo>
                  <a:pt x="312420" y="315468"/>
                </a:moveTo>
                <a:lnTo>
                  <a:pt x="312420" y="0"/>
                </a:lnTo>
                <a:lnTo>
                  <a:pt x="0" y="0"/>
                </a:lnTo>
                <a:lnTo>
                  <a:pt x="0" y="315468"/>
                </a:lnTo>
                <a:lnTo>
                  <a:pt x="39624" y="315468"/>
                </a:lnTo>
                <a:lnTo>
                  <a:pt x="39624" y="39624"/>
                </a:lnTo>
                <a:lnTo>
                  <a:pt x="272796" y="39624"/>
                </a:lnTo>
                <a:lnTo>
                  <a:pt x="272796" y="315468"/>
                </a:lnTo>
                <a:lnTo>
                  <a:pt x="312420" y="315468"/>
                </a:lnTo>
                <a:close/>
              </a:path>
              <a:path w="312420" h="315595">
                <a:moveTo>
                  <a:pt x="129540" y="207264"/>
                </a:moveTo>
                <a:lnTo>
                  <a:pt x="129540" y="108204"/>
                </a:lnTo>
                <a:lnTo>
                  <a:pt x="125015" y="101965"/>
                </a:lnTo>
                <a:lnTo>
                  <a:pt x="118491" y="97155"/>
                </a:lnTo>
                <a:lnTo>
                  <a:pt x="110251" y="94059"/>
                </a:lnTo>
                <a:lnTo>
                  <a:pt x="100584" y="92964"/>
                </a:lnTo>
                <a:lnTo>
                  <a:pt x="87868" y="95083"/>
                </a:lnTo>
                <a:lnTo>
                  <a:pt x="77724" y="100774"/>
                </a:lnTo>
                <a:lnTo>
                  <a:pt x="71008" y="109037"/>
                </a:lnTo>
                <a:lnTo>
                  <a:pt x="68580" y="118872"/>
                </a:lnTo>
                <a:lnTo>
                  <a:pt x="39624" y="118872"/>
                </a:lnTo>
                <a:lnTo>
                  <a:pt x="39624" y="315468"/>
                </a:lnTo>
                <a:lnTo>
                  <a:pt x="92964" y="315468"/>
                </a:lnTo>
                <a:lnTo>
                  <a:pt x="92964" y="245364"/>
                </a:lnTo>
                <a:lnTo>
                  <a:pt x="107037" y="242411"/>
                </a:lnTo>
                <a:lnTo>
                  <a:pt x="118681" y="234315"/>
                </a:lnTo>
                <a:lnTo>
                  <a:pt x="126611" y="222218"/>
                </a:lnTo>
                <a:lnTo>
                  <a:pt x="129540" y="207264"/>
                </a:lnTo>
                <a:close/>
              </a:path>
              <a:path w="312420" h="315595">
                <a:moveTo>
                  <a:pt x="219456" y="315468"/>
                </a:moveTo>
                <a:lnTo>
                  <a:pt x="219456" y="275844"/>
                </a:lnTo>
                <a:lnTo>
                  <a:pt x="92964" y="275844"/>
                </a:lnTo>
                <a:lnTo>
                  <a:pt x="92964" y="315468"/>
                </a:lnTo>
                <a:lnTo>
                  <a:pt x="219456" y="315468"/>
                </a:lnTo>
                <a:close/>
              </a:path>
              <a:path w="312420" h="315595">
                <a:moveTo>
                  <a:pt x="272796" y="315468"/>
                </a:moveTo>
                <a:lnTo>
                  <a:pt x="272796" y="118872"/>
                </a:lnTo>
                <a:lnTo>
                  <a:pt x="243840" y="118872"/>
                </a:lnTo>
                <a:lnTo>
                  <a:pt x="241196" y="109037"/>
                </a:lnTo>
                <a:lnTo>
                  <a:pt x="234124" y="100774"/>
                </a:lnTo>
                <a:lnTo>
                  <a:pt x="223908" y="95083"/>
                </a:lnTo>
                <a:lnTo>
                  <a:pt x="211836" y="92964"/>
                </a:lnTo>
                <a:lnTo>
                  <a:pt x="202144" y="94059"/>
                </a:lnTo>
                <a:lnTo>
                  <a:pt x="193738" y="97155"/>
                </a:lnTo>
                <a:lnTo>
                  <a:pt x="186761" y="101965"/>
                </a:lnTo>
                <a:lnTo>
                  <a:pt x="181356" y="108204"/>
                </a:lnTo>
                <a:lnTo>
                  <a:pt x="181356" y="207264"/>
                </a:lnTo>
                <a:lnTo>
                  <a:pt x="184284" y="222218"/>
                </a:lnTo>
                <a:lnTo>
                  <a:pt x="192214" y="234315"/>
                </a:lnTo>
                <a:lnTo>
                  <a:pt x="203858" y="242411"/>
                </a:lnTo>
                <a:lnTo>
                  <a:pt x="217932" y="245364"/>
                </a:lnTo>
                <a:lnTo>
                  <a:pt x="219456" y="245364"/>
                </a:lnTo>
                <a:lnTo>
                  <a:pt x="219456" y="315468"/>
                </a:lnTo>
                <a:lnTo>
                  <a:pt x="272796" y="31546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4663" y="1054099"/>
            <a:ext cx="675703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139" y="1629561"/>
            <a:ext cx="4241165" cy="4963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1">
                <a:solidFill>
                  <a:srgbClr val="3A3B3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w.utk.edu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chebert8@utk.edu" TargetMode="External"/><Relationship Id="rId3" Type="http://schemas.openxmlformats.org/officeDocument/2006/relationships/hyperlink" Target="mailto:kddenton@utk.edu" TargetMode="External"/><Relationship Id="rId7" Type="http://schemas.openxmlformats.org/officeDocument/2006/relationships/hyperlink" Target="mailto:amilam7@utk.edu" TargetMode="External"/><Relationship Id="rId2" Type="http://schemas.openxmlformats.org/officeDocument/2006/relationships/hyperlink" Target="mailto:kcrane@utk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brown22@utk.edu" TargetMode="External"/><Relationship Id="rId11" Type="http://schemas.openxmlformats.org/officeDocument/2006/relationships/hyperlink" Target="mailto:rcooper7@utk.edu" TargetMode="External"/><Relationship Id="rId5" Type="http://schemas.openxmlformats.org/officeDocument/2006/relationships/hyperlink" Target="mailto:blong8@utk.edu" TargetMode="External"/><Relationship Id="rId10" Type="http://schemas.openxmlformats.org/officeDocument/2006/relationships/hyperlink" Target="mailto:ahirt2@utk.edu" TargetMode="External"/><Relationship Id="rId4" Type="http://schemas.openxmlformats.org/officeDocument/2006/relationships/hyperlink" Target="mailto:mward21@utk.edu" TargetMode="External"/><Relationship Id="rId9" Type="http://schemas.openxmlformats.org/officeDocument/2006/relationships/hyperlink" Target="mailto:twalker7@utk.edu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nipt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787895"/>
            <a:ext cx="9144000" cy="527685"/>
          </a:xfrm>
          <a:custGeom>
            <a:avLst/>
            <a:gdLst/>
            <a:ahLst/>
            <a:cxnLst/>
            <a:rect l="l" t="t" r="r" b="b"/>
            <a:pathLst>
              <a:path w="9144000" h="527684">
                <a:moveTo>
                  <a:pt x="9143999" y="527303"/>
                </a:moveTo>
                <a:lnTo>
                  <a:pt x="9143999" y="0"/>
                </a:lnTo>
                <a:lnTo>
                  <a:pt x="0" y="0"/>
                </a:lnTo>
                <a:lnTo>
                  <a:pt x="0" y="527303"/>
                </a:lnTo>
                <a:lnTo>
                  <a:pt x="9143999" y="527303"/>
                </a:lnTo>
                <a:close/>
              </a:path>
            </a:pathLst>
          </a:custGeom>
          <a:solidFill>
            <a:srgbClr val="FF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60976" y="4479035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576071" y="576071"/>
                </a:moveTo>
                <a:lnTo>
                  <a:pt x="576071" y="0"/>
                </a:lnTo>
                <a:lnTo>
                  <a:pt x="0" y="0"/>
                </a:lnTo>
                <a:lnTo>
                  <a:pt x="0" y="576071"/>
                </a:lnTo>
                <a:lnTo>
                  <a:pt x="576071" y="576071"/>
                </a:lnTo>
                <a:close/>
              </a:path>
            </a:pathLst>
          </a:custGeom>
          <a:solidFill>
            <a:srgbClr val="FF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7555" y="5384292"/>
            <a:ext cx="1973580" cy="25755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7555" y="5225796"/>
            <a:ext cx="1962912" cy="11125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56760" y="5695188"/>
            <a:ext cx="1014984" cy="11125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4835652" y="4555236"/>
            <a:ext cx="431800" cy="433070"/>
          </a:xfrm>
          <a:custGeom>
            <a:avLst/>
            <a:gdLst/>
            <a:ahLst/>
            <a:cxnLst/>
            <a:rect l="l" t="t" r="r" b="b"/>
            <a:pathLst>
              <a:path w="431800" h="433070">
                <a:moveTo>
                  <a:pt x="431292" y="146304"/>
                </a:moveTo>
                <a:lnTo>
                  <a:pt x="431292" y="0"/>
                </a:lnTo>
                <a:lnTo>
                  <a:pt x="0" y="0"/>
                </a:lnTo>
                <a:lnTo>
                  <a:pt x="0" y="146304"/>
                </a:lnTo>
                <a:lnTo>
                  <a:pt x="53340" y="146304"/>
                </a:lnTo>
                <a:lnTo>
                  <a:pt x="58126" y="127111"/>
                </a:lnTo>
                <a:lnTo>
                  <a:pt x="71056" y="111633"/>
                </a:lnTo>
                <a:lnTo>
                  <a:pt x="89987" y="101298"/>
                </a:lnTo>
                <a:lnTo>
                  <a:pt x="112776" y="97536"/>
                </a:lnTo>
                <a:lnTo>
                  <a:pt x="129468" y="99702"/>
                </a:lnTo>
                <a:lnTo>
                  <a:pt x="144589" y="105727"/>
                </a:lnTo>
                <a:lnTo>
                  <a:pt x="157138" y="114895"/>
                </a:lnTo>
                <a:lnTo>
                  <a:pt x="166116" y="126492"/>
                </a:lnTo>
                <a:lnTo>
                  <a:pt x="166116" y="432816"/>
                </a:lnTo>
                <a:lnTo>
                  <a:pt x="263652" y="432816"/>
                </a:lnTo>
                <a:lnTo>
                  <a:pt x="263652" y="126492"/>
                </a:lnTo>
                <a:lnTo>
                  <a:pt x="272629" y="114895"/>
                </a:lnTo>
                <a:lnTo>
                  <a:pt x="285178" y="105727"/>
                </a:lnTo>
                <a:lnTo>
                  <a:pt x="300299" y="99702"/>
                </a:lnTo>
                <a:lnTo>
                  <a:pt x="316992" y="97536"/>
                </a:lnTo>
                <a:lnTo>
                  <a:pt x="340423" y="101298"/>
                </a:lnTo>
                <a:lnTo>
                  <a:pt x="359283" y="111633"/>
                </a:lnTo>
                <a:lnTo>
                  <a:pt x="371856" y="127111"/>
                </a:lnTo>
                <a:lnTo>
                  <a:pt x="376428" y="146304"/>
                </a:lnTo>
                <a:lnTo>
                  <a:pt x="431292" y="146304"/>
                </a:lnTo>
                <a:close/>
              </a:path>
              <a:path w="431800" h="433070">
                <a:moveTo>
                  <a:pt x="166116" y="432816"/>
                </a:moveTo>
                <a:lnTo>
                  <a:pt x="166116" y="307848"/>
                </a:lnTo>
                <a:lnTo>
                  <a:pt x="160782" y="335541"/>
                </a:lnTo>
                <a:lnTo>
                  <a:pt x="146304" y="357949"/>
                </a:lnTo>
                <a:lnTo>
                  <a:pt x="124968" y="373213"/>
                </a:lnTo>
                <a:lnTo>
                  <a:pt x="99060" y="379476"/>
                </a:lnTo>
                <a:lnTo>
                  <a:pt x="99060" y="432816"/>
                </a:lnTo>
                <a:lnTo>
                  <a:pt x="166116" y="432816"/>
                </a:lnTo>
                <a:close/>
              </a:path>
              <a:path w="431800" h="433070">
                <a:moveTo>
                  <a:pt x="330708" y="432816"/>
                </a:moveTo>
                <a:lnTo>
                  <a:pt x="330708" y="379476"/>
                </a:lnTo>
                <a:lnTo>
                  <a:pt x="304800" y="373213"/>
                </a:lnTo>
                <a:lnTo>
                  <a:pt x="283464" y="357949"/>
                </a:lnTo>
                <a:lnTo>
                  <a:pt x="268986" y="335541"/>
                </a:lnTo>
                <a:lnTo>
                  <a:pt x="263652" y="307848"/>
                </a:lnTo>
                <a:lnTo>
                  <a:pt x="263652" y="432816"/>
                </a:lnTo>
                <a:lnTo>
                  <a:pt x="330708" y="432816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44927" y="1308607"/>
            <a:ext cx="527621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6780" marR="5080" indent="-894715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Intern</a:t>
            </a:r>
            <a:r>
              <a:rPr sz="3200" spc="-110" dirty="0"/>
              <a:t> </a:t>
            </a:r>
            <a:r>
              <a:rPr sz="3200" dirty="0"/>
              <a:t>Placement</a:t>
            </a:r>
            <a:r>
              <a:rPr sz="3200" spc="-100" dirty="0"/>
              <a:t> </a:t>
            </a:r>
            <a:r>
              <a:rPr sz="3200" spc="-20" dirty="0"/>
              <a:t>Tracking</a:t>
            </a:r>
            <a:r>
              <a:rPr sz="3200" spc="-100" dirty="0"/>
              <a:t> </a:t>
            </a:r>
            <a:r>
              <a:rPr sz="3200" spc="-10" dirty="0"/>
              <a:t>(IPT) Tutorial</a:t>
            </a:r>
            <a:r>
              <a:rPr sz="3200" spc="-110" dirty="0"/>
              <a:t> </a:t>
            </a:r>
            <a:r>
              <a:rPr sz="3200" dirty="0"/>
              <a:t>for</a:t>
            </a:r>
            <a:r>
              <a:rPr sz="3200" spc="-95" dirty="0"/>
              <a:t> </a:t>
            </a:r>
            <a:r>
              <a:rPr sz="3200" spc="-10" dirty="0"/>
              <a:t>Students</a:t>
            </a:r>
            <a:endParaRPr sz="3200"/>
          </a:p>
        </p:txBody>
      </p:sp>
      <p:sp>
        <p:nvSpPr>
          <p:cNvPr id="9" name="object 9"/>
          <p:cNvSpPr txBox="1"/>
          <p:nvPr/>
        </p:nvSpPr>
        <p:spPr>
          <a:xfrm>
            <a:off x="3012438" y="2541522"/>
            <a:ext cx="3942079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2000" spc="-7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University</a:t>
            </a:r>
            <a:r>
              <a:rPr sz="20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2000" spc="-6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C3C3E"/>
                </a:solidFill>
                <a:latin typeface="Calibri"/>
                <a:cs typeface="Calibri"/>
              </a:rPr>
              <a:t>Tennessee,</a:t>
            </a:r>
            <a:r>
              <a:rPr sz="20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C3C3E"/>
                </a:solidFill>
                <a:latin typeface="Calibri"/>
                <a:cs typeface="Calibri"/>
              </a:rPr>
              <a:t>Knoxville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College</a:t>
            </a:r>
            <a:r>
              <a:rPr sz="20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20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Social</a:t>
            </a:r>
            <a:r>
              <a:rPr sz="2000" spc="-20" dirty="0">
                <a:solidFill>
                  <a:srgbClr val="3C3C3E"/>
                </a:solidFill>
                <a:latin typeface="Calibri"/>
                <a:cs typeface="Calibri"/>
              </a:rPr>
              <a:t> Work</a:t>
            </a:r>
            <a:endParaRPr sz="2000">
              <a:latin typeface="Calibri"/>
              <a:cs typeface="Calibri"/>
            </a:endParaRPr>
          </a:p>
          <a:p>
            <a:pPr marL="565785" marR="557530" algn="ctr">
              <a:lnSpc>
                <a:spcPct val="100000"/>
              </a:lnSpc>
            </a:pP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BSSW</a:t>
            </a:r>
            <a:r>
              <a:rPr sz="20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C3C3E"/>
                </a:solidFill>
                <a:latin typeface="Calibri"/>
                <a:cs typeface="Calibri"/>
              </a:rPr>
              <a:t>MSSW</a:t>
            </a:r>
            <a:r>
              <a:rPr sz="20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C3C3E"/>
                </a:solidFill>
                <a:latin typeface="Calibri"/>
                <a:cs typeface="Calibri"/>
              </a:rPr>
              <a:t>Programs </a:t>
            </a:r>
            <a:r>
              <a:rPr sz="2000" spc="-10" dirty="0">
                <a:solidFill>
                  <a:srgbClr val="3C3C3E"/>
                </a:solidFill>
                <a:latin typeface="Calibri"/>
                <a:cs typeface="Calibri"/>
                <a:hlinkClick r:id="rId5"/>
              </a:rPr>
              <a:t>www.csw.utk.edu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6787895"/>
            <a:ext cx="9144000" cy="527685"/>
            <a:chOff x="457200" y="6787895"/>
            <a:chExt cx="9144000" cy="527685"/>
          </a:xfrm>
        </p:grpSpPr>
        <p:sp>
          <p:nvSpPr>
            <p:cNvPr id="3" name="object 3"/>
            <p:cNvSpPr/>
            <p:nvPr/>
          </p:nvSpPr>
          <p:spPr>
            <a:xfrm>
              <a:off x="457200" y="6787895"/>
              <a:ext cx="9144000" cy="527685"/>
            </a:xfrm>
            <a:custGeom>
              <a:avLst/>
              <a:gdLst/>
              <a:ahLst/>
              <a:cxnLst/>
              <a:rect l="l" t="t" r="r" b="b"/>
              <a:pathLst>
                <a:path w="9144000" h="527684">
                  <a:moveTo>
                    <a:pt x="9143999" y="527303"/>
                  </a:moveTo>
                  <a:lnTo>
                    <a:pt x="9143999" y="0"/>
                  </a:lnTo>
                  <a:lnTo>
                    <a:pt x="0" y="0"/>
                  </a:lnTo>
                  <a:lnTo>
                    <a:pt x="0" y="527303"/>
                  </a:lnTo>
                  <a:lnTo>
                    <a:pt x="9143999" y="527303"/>
                  </a:lnTo>
                  <a:close/>
                </a:path>
              </a:pathLst>
            </a:custGeom>
            <a:solidFill>
              <a:srgbClr val="FF8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38872" y="6902196"/>
              <a:ext cx="1046988" cy="3154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836152" y="6900672"/>
              <a:ext cx="312420" cy="315595"/>
            </a:xfrm>
            <a:custGeom>
              <a:avLst/>
              <a:gdLst/>
              <a:ahLst/>
              <a:cxnLst/>
              <a:rect l="l" t="t" r="r" b="b"/>
              <a:pathLst>
                <a:path w="312420" h="315595">
                  <a:moveTo>
                    <a:pt x="312420" y="315468"/>
                  </a:moveTo>
                  <a:lnTo>
                    <a:pt x="312420" y="0"/>
                  </a:lnTo>
                  <a:lnTo>
                    <a:pt x="0" y="0"/>
                  </a:lnTo>
                  <a:lnTo>
                    <a:pt x="0" y="315468"/>
                  </a:lnTo>
                  <a:lnTo>
                    <a:pt x="39624" y="315468"/>
                  </a:lnTo>
                  <a:lnTo>
                    <a:pt x="39624" y="39624"/>
                  </a:lnTo>
                  <a:lnTo>
                    <a:pt x="272796" y="39624"/>
                  </a:lnTo>
                  <a:lnTo>
                    <a:pt x="272796" y="315468"/>
                  </a:lnTo>
                  <a:lnTo>
                    <a:pt x="312420" y="315468"/>
                  </a:lnTo>
                  <a:close/>
                </a:path>
                <a:path w="312420" h="315595">
                  <a:moveTo>
                    <a:pt x="129540" y="207264"/>
                  </a:moveTo>
                  <a:lnTo>
                    <a:pt x="129540" y="108204"/>
                  </a:lnTo>
                  <a:lnTo>
                    <a:pt x="125015" y="101965"/>
                  </a:lnTo>
                  <a:lnTo>
                    <a:pt x="118491" y="97155"/>
                  </a:lnTo>
                  <a:lnTo>
                    <a:pt x="110251" y="94059"/>
                  </a:lnTo>
                  <a:lnTo>
                    <a:pt x="100584" y="92964"/>
                  </a:lnTo>
                  <a:lnTo>
                    <a:pt x="87868" y="95083"/>
                  </a:lnTo>
                  <a:lnTo>
                    <a:pt x="77724" y="100774"/>
                  </a:lnTo>
                  <a:lnTo>
                    <a:pt x="71008" y="109037"/>
                  </a:lnTo>
                  <a:lnTo>
                    <a:pt x="68580" y="118872"/>
                  </a:lnTo>
                  <a:lnTo>
                    <a:pt x="39624" y="118872"/>
                  </a:lnTo>
                  <a:lnTo>
                    <a:pt x="39624" y="315468"/>
                  </a:lnTo>
                  <a:lnTo>
                    <a:pt x="92964" y="315468"/>
                  </a:lnTo>
                  <a:lnTo>
                    <a:pt x="92964" y="245364"/>
                  </a:lnTo>
                  <a:lnTo>
                    <a:pt x="107037" y="242411"/>
                  </a:lnTo>
                  <a:lnTo>
                    <a:pt x="118681" y="234315"/>
                  </a:lnTo>
                  <a:lnTo>
                    <a:pt x="126611" y="222218"/>
                  </a:lnTo>
                  <a:lnTo>
                    <a:pt x="129540" y="207264"/>
                  </a:lnTo>
                  <a:close/>
                </a:path>
                <a:path w="312420" h="315595">
                  <a:moveTo>
                    <a:pt x="219456" y="315468"/>
                  </a:moveTo>
                  <a:lnTo>
                    <a:pt x="219456" y="275844"/>
                  </a:lnTo>
                  <a:lnTo>
                    <a:pt x="92964" y="275844"/>
                  </a:lnTo>
                  <a:lnTo>
                    <a:pt x="92964" y="315468"/>
                  </a:lnTo>
                  <a:lnTo>
                    <a:pt x="219456" y="315468"/>
                  </a:lnTo>
                  <a:close/>
                </a:path>
                <a:path w="312420" h="315595">
                  <a:moveTo>
                    <a:pt x="272796" y="315468"/>
                  </a:moveTo>
                  <a:lnTo>
                    <a:pt x="272796" y="118872"/>
                  </a:lnTo>
                  <a:lnTo>
                    <a:pt x="243840" y="118872"/>
                  </a:lnTo>
                  <a:lnTo>
                    <a:pt x="241196" y="109037"/>
                  </a:lnTo>
                  <a:lnTo>
                    <a:pt x="234124" y="100774"/>
                  </a:lnTo>
                  <a:lnTo>
                    <a:pt x="223908" y="95083"/>
                  </a:lnTo>
                  <a:lnTo>
                    <a:pt x="211836" y="92964"/>
                  </a:lnTo>
                  <a:lnTo>
                    <a:pt x="202144" y="94059"/>
                  </a:lnTo>
                  <a:lnTo>
                    <a:pt x="193738" y="97155"/>
                  </a:lnTo>
                  <a:lnTo>
                    <a:pt x="186761" y="101965"/>
                  </a:lnTo>
                  <a:lnTo>
                    <a:pt x="181356" y="108204"/>
                  </a:lnTo>
                  <a:lnTo>
                    <a:pt x="181356" y="207264"/>
                  </a:lnTo>
                  <a:lnTo>
                    <a:pt x="184284" y="222218"/>
                  </a:lnTo>
                  <a:lnTo>
                    <a:pt x="192214" y="234315"/>
                  </a:lnTo>
                  <a:lnTo>
                    <a:pt x="203858" y="242411"/>
                  </a:lnTo>
                  <a:lnTo>
                    <a:pt x="217932" y="245364"/>
                  </a:lnTo>
                  <a:lnTo>
                    <a:pt x="219456" y="245364"/>
                  </a:lnTo>
                  <a:lnTo>
                    <a:pt x="219456" y="315468"/>
                  </a:lnTo>
                  <a:lnTo>
                    <a:pt x="272796" y="315468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Learning</a:t>
            </a:r>
            <a:r>
              <a:rPr spc="-80" dirty="0"/>
              <a:t> </a:t>
            </a:r>
            <a:r>
              <a:rPr dirty="0"/>
              <a:t>Plan</a:t>
            </a:r>
            <a:r>
              <a:rPr spc="-80" dirty="0"/>
              <a:t>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10" dirty="0"/>
              <a:t>Evaluation</a:t>
            </a:r>
            <a:r>
              <a:rPr spc="-70" dirty="0"/>
              <a:t> </a:t>
            </a:r>
            <a:r>
              <a:rPr dirty="0"/>
              <a:t>Forms</a:t>
            </a:r>
            <a:r>
              <a:rPr spc="-95" dirty="0"/>
              <a:t> </a:t>
            </a:r>
            <a:r>
              <a:rPr spc="-10" dirty="0"/>
              <a:t>(continued)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90675" y="1880107"/>
            <a:ext cx="750189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85420" algn="l"/>
              </a:tabLst>
            </a:pP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should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not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sign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until</a:t>
            </a:r>
            <a:r>
              <a:rPr sz="1600" spc="-6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has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had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opportunity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review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evaluation,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comments,</a:t>
            </a:r>
            <a:r>
              <a:rPr sz="16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sign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evaluation.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should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final</a:t>
            </a:r>
            <a:r>
              <a:rPr sz="1600" spc="-7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signature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when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evidence,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 ratings,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have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been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entered.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3C3C3E"/>
                </a:solidFill>
                <a:latin typeface="Calibri"/>
                <a:cs typeface="Calibri"/>
              </a:rPr>
              <a:t>A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final</a:t>
            </a:r>
            <a:r>
              <a:rPr sz="1600" b="1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C3C3E"/>
                </a:solidFill>
                <a:latin typeface="Calibri"/>
                <a:cs typeface="Calibri"/>
              </a:rPr>
              <a:t>signature</a:t>
            </a:r>
            <a:r>
              <a:rPr sz="1600" b="1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locks</a:t>
            </a:r>
            <a:r>
              <a:rPr sz="1600" b="1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b="1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3C3C3E"/>
                </a:solidFill>
                <a:latin typeface="Calibri"/>
                <a:cs typeface="Calibri"/>
              </a:rPr>
              <a:t>form.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30515" y="3275076"/>
            <a:ext cx="4557138" cy="249435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Time</a:t>
            </a:r>
            <a:r>
              <a:rPr spc="-60" dirty="0"/>
              <a:t> </a:t>
            </a:r>
            <a:r>
              <a:rPr spc="-10" dirty="0"/>
              <a:t>Sheets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614931"/>
            <a:ext cx="8011795" cy="1647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Each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student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responsible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4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maintaining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an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accurate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record</a:t>
            </a:r>
            <a:r>
              <a:rPr sz="14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by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entering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beginning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and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ending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4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each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day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they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placement.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list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dates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first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column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(either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beginning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date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or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week).</a:t>
            </a:r>
            <a:endParaRPr sz="1400">
              <a:latin typeface="Calibri"/>
              <a:cs typeface="Calibri"/>
            </a:endParaRPr>
          </a:p>
          <a:p>
            <a:pPr marL="354965" marR="32384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list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times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they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were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placement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under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daily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columns.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not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entered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3A3B3D"/>
                </a:solidFill>
                <a:uFill>
                  <a:solidFill>
                    <a:srgbClr val="3A3B3E"/>
                  </a:solidFill>
                </a:uFill>
                <a:latin typeface="Calibri"/>
                <a:cs typeface="Calibri"/>
              </a:rPr>
              <a:t>before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they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actually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completed.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enter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total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number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each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week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(in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decimals)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“Total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4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4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Week”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column.</a:t>
            </a:r>
            <a:r>
              <a:rPr sz="1400" spc="254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cumulative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total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4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found</a:t>
            </a:r>
            <a:r>
              <a:rPr sz="14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bottom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4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 column.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Instructors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review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sheet</a:t>
            </a:r>
            <a:r>
              <a:rPr sz="14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enter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supervision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date/time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on</a:t>
            </a:r>
            <a:r>
              <a:rPr sz="14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4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A3B3D"/>
                </a:solidFill>
                <a:latin typeface="Calibri"/>
                <a:cs typeface="Calibri"/>
              </a:rPr>
              <a:t>weekly</a:t>
            </a:r>
            <a:r>
              <a:rPr sz="14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A3B3D"/>
                </a:solidFill>
                <a:latin typeface="Calibri"/>
                <a:cs typeface="Calibri"/>
              </a:rPr>
              <a:t>basis.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9100" y="3652121"/>
            <a:ext cx="6717585" cy="268009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Time</a:t>
            </a:r>
            <a:r>
              <a:rPr spc="-85" dirty="0"/>
              <a:t> </a:t>
            </a:r>
            <a:r>
              <a:rPr dirty="0"/>
              <a:t>Sheets</a:t>
            </a:r>
            <a:r>
              <a:rPr spc="-55" dirty="0"/>
              <a:t> </a:t>
            </a:r>
            <a:r>
              <a:rPr spc="-10" dirty="0"/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989835"/>
            <a:ext cx="7735570" cy="1585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prompt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entering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daily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so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before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Field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Instructor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enters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supervision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time/date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end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week.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Please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note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this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serves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digital</a:t>
            </a:r>
            <a:r>
              <a:rPr sz="1600" spc="-7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signature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approval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that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week.</a:t>
            </a:r>
            <a:endParaRPr sz="1600">
              <a:latin typeface="Calibri"/>
              <a:cs typeface="Calibri"/>
            </a:endParaRPr>
          </a:p>
          <a:p>
            <a:pPr marL="354965" marR="34163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Please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do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NOT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sign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sheet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until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end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semester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after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hours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have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been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entered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approved.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After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signing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form,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changes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additions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made.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Don’t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forget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click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“Save”!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2783" y="4508063"/>
            <a:ext cx="4429125" cy="60029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04F46-C3A0-2E28-9AC6-B42EFFC49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63" y="1079956"/>
            <a:ext cx="6757034" cy="430887"/>
          </a:xfrm>
        </p:spPr>
        <p:txBody>
          <a:bodyPr/>
          <a:lstStyle/>
          <a:p>
            <a:r>
              <a:rPr lang="en-US" sz="2800" b="1" dirty="0">
                <a:latin typeface="+mn-lt"/>
              </a:rPr>
              <a:t>Field Staff Contact Information</a:t>
            </a:r>
            <a:r>
              <a:rPr lang="en-US" sz="2800" dirty="0">
                <a:latin typeface="+mn-lt"/>
              </a:rPr>
              <a:t>	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69B93-4F30-D949-8084-FF05B17DA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9217661" cy="4724400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1600" i="1" dirty="0">
                <a:solidFill>
                  <a:schemeClr val="tx1"/>
                </a:solidFill>
              </a:rPr>
              <a:t>Director of Field Education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Kim Mallory, </a:t>
            </a:r>
            <a:r>
              <a:rPr lang="en-US" sz="1600" b="0" i="0" dirty="0">
                <a:solidFill>
                  <a:schemeClr val="tx1"/>
                </a:solidFill>
                <a:hlinkClick r:id="rId2"/>
              </a:rPr>
              <a:t>kcrane@utk.edu</a:t>
            </a:r>
            <a:r>
              <a:rPr lang="en-US" sz="1600" b="0" i="0" dirty="0">
                <a:solidFill>
                  <a:schemeClr val="tx1"/>
                </a:solidFill>
              </a:rPr>
              <a:t>,  865-974-8984 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>
                <a:solidFill>
                  <a:schemeClr val="tx1"/>
                </a:solidFill>
              </a:rPr>
              <a:t>Knoxville Campus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Associate Director of Field Education and BSSW Field Coordinator: Kim Denton, </a:t>
            </a:r>
            <a:r>
              <a:rPr lang="en-US" sz="1600" b="0" i="0" dirty="0">
                <a:solidFill>
                  <a:schemeClr val="tx1"/>
                </a:solidFill>
                <a:hlinkClick r:id="rId3"/>
              </a:rPr>
              <a:t>kddenton@utk.edu</a:t>
            </a:r>
            <a:r>
              <a:rPr lang="en-US" sz="1600" b="0" i="0" dirty="0">
                <a:solidFill>
                  <a:schemeClr val="tx1"/>
                </a:solidFill>
              </a:rPr>
              <a:t>, 865-974-6677</a:t>
            </a:r>
            <a:r>
              <a:rPr lang="en-US" sz="1600" b="0" i="0" u="sng" dirty="0">
                <a:solidFill>
                  <a:schemeClr val="tx1"/>
                </a:solidFill>
              </a:rPr>
              <a:t> </a:t>
            </a:r>
            <a:r>
              <a:rPr lang="en-US" sz="1600" b="0" i="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MSSW Coordinator:  Martina Ward, </a:t>
            </a:r>
            <a:r>
              <a:rPr lang="en-US" sz="1600" b="0" i="0" dirty="0">
                <a:solidFill>
                  <a:schemeClr val="tx1"/>
                </a:solidFill>
                <a:hlinkClick r:id="rId4"/>
              </a:rPr>
              <a:t>mward21@utk.edu</a:t>
            </a:r>
            <a:r>
              <a:rPr lang="en-US" sz="1600" b="0" i="0" dirty="0">
                <a:solidFill>
                  <a:schemeClr val="tx1"/>
                </a:solidFill>
              </a:rPr>
              <a:t>, 865-974-7512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Online BSSW &amp; CSW Agency Recruitment: Brittany Adams, </a:t>
            </a:r>
            <a:r>
              <a:rPr lang="en-US" sz="1600" b="0" i="0" dirty="0">
                <a:solidFill>
                  <a:schemeClr val="tx1"/>
                </a:solidFill>
                <a:hlinkClick r:id="rId5"/>
              </a:rPr>
              <a:t>blong8@utk.edu</a:t>
            </a:r>
            <a:r>
              <a:rPr lang="en-US" sz="1600" b="0" i="0" dirty="0">
                <a:solidFill>
                  <a:schemeClr val="tx1"/>
                </a:solidFill>
              </a:rPr>
              <a:t>, 865-974-7502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Field Support Staff:  Hannah Collins, </a:t>
            </a:r>
            <a:r>
              <a:rPr lang="en-US" sz="1600" b="0" i="0" dirty="0">
                <a:solidFill>
                  <a:schemeClr val="tx1"/>
                </a:solidFill>
                <a:hlinkClick r:id="rId6"/>
              </a:rPr>
              <a:t>hbrown22@utk.edu</a:t>
            </a:r>
            <a:r>
              <a:rPr lang="en-US" sz="1600" b="0" i="0" dirty="0">
                <a:solidFill>
                  <a:schemeClr val="tx1"/>
                </a:solidFill>
              </a:rPr>
              <a:t>, </a:t>
            </a:r>
            <a:r>
              <a:rPr lang="en-US" sz="1600" b="0" i="0" dirty="0"/>
              <a:t>865-974-3175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dirty="0">
                <a:solidFill>
                  <a:schemeClr val="tx1"/>
                </a:solidFill>
              </a:rPr>
              <a:t>		</a:t>
            </a:r>
            <a:endParaRPr lang="en-US" sz="1600" b="0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>
                <a:solidFill>
                  <a:schemeClr val="tx1"/>
                </a:solidFill>
              </a:rPr>
              <a:t>Nashville Campus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MSSW Field Coordinator: Allison Diehl, </a:t>
            </a:r>
            <a:r>
              <a:rPr lang="en-US" sz="1600" b="0" i="0" dirty="0">
                <a:solidFill>
                  <a:schemeClr val="tx1"/>
                </a:solidFill>
                <a:hlinkClick r:id="rId7"/>
              </a:rPr>
              <a:t>amilam7@utk.edu</a:t>
            </a:r>
            <a:r>
              <a:rPr lang="en-US" sz="1600" b="0" i="0" dirty="0">
                <a:solidFill>
                  <a:schemeClr val="tx1"/>
                </a:solidFill>
              </a:rPr>
              <a:t>, 615-432-5248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Field Support Staff:  Cassidy Hebert, </a:t>
            </a:r>
            <a:r>
              <a:rPr lang="en-US" sz="1600" b="0" i="0" dirty="0">
                <a:solidFill>
                  <a:schemeClr val="tx1"/>
                </a:solidFill>
                <a:hlinkClick r:id="rId8"/>
              </a:rPr>
              <a:t>chebert8@utk.edu</a:t>
            </a:r>
            <a:r>
              <a:rPr lang="en-US" sz="1600" b="0" i="0" dirty="0">
                <a:solidFill>
                  <a:schemeClr val="tx1"/>
                </a:solidFill>
              </a:rPr>
              <a:t>,  </a:t>
            </a:r>
            <a:r>
              <a:rPr lang="en-US" sz="1600" b="0" i="0" dirty="0"/>
              <a:t>615-782-6153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sz="1600" b="0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>
                <a:solidFill>
                  <a:schemeClr val="tx1"/>
                </a:solidFill>
              </a:rPr>
              <a:t>Distance Education (Online)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MSSW Field Coordinator: Tami Walker, </a:t>
            </a:r>
            <a:r>
              <a:rPr lang="en-US" sz="1600" b="0" i="0" dirty="0">
                <a:solidFill>
                  <a:schemeClr val="tx1"/>
                </a:solidFill>
                <a:hlinkClick r:id="rId9"/>
              </a:rPr>
              <a:t>twalker7@utk.edu</a:t>
            </a:r>
            <a:r>
              <a:rPr lang="en-US" sz="1600" b="0" i="0" dirty="0">
                <a:solidFill>
                  <a:schemeClr val="tx1"/>
                </a:solidFill>
              </a:rPr>
              <a:t>,  615-988-9488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MSSW Field Coordinator: Alicia Hirt, </a:t>
            </a:r>
            <a:r>
              <a:rPr lang="en-US" sz="1600" b="0" i="0" dirty="0">
                <a:solidFill>
                  <a:schemeClr val="tx1"/>
                </a:solidFill>
                <a:hlinkClick r:id="rId10"/>
              </a:rPr>
              <a:t>ahirt2@utk.edu</a:t>
            </a:r>
            <a:r>
              <a:rPr lang="en-US" sz="1600" b="0" i="0" dirty="0">
                <a:solidFill>
                  <a:schemeClr val="tx1"/>
                </a:solidFill>
              </a:rPr>
              <a:t>,  </a:t>
            </a:r>
            <a:r>
              <a:rPr lang="en-US" sz="1600" b="0" i="0" dirty="0"/>
              <a:t>615-782-5192</a:t>
            </a:r>
            <a:endParaRPr lang="en-US" sz="1600" b="0" i="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Field Support Staff: Cassidy Hebert, </a:t>
            </a:r>
            <a:r>
              <a:rPr lang="en-US" sz="1600" b="0" i="0" dirty="0">
                <a:solidFill>
                  <a:schemeClr val="tx1"/>
                </a:solidFill>
                <a:hlinkClick r:id="rId8"/>
              </a:rPr>
              <a:t>chebert8@utk.edu</a:t>
            </a:r>
            <a:r>
              <a:rPr lang="en-US" sz="1600" b="0" i="0" dirty="0">
                <a:solidFill>
                  <a:schemeClr val="tx1"/>
                </a:solidFill>
              </a:rPr>
              <a:t>, 615-782-6153 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MSSW Field Coordinator: Rachel Ross, </a:t>
            </a:r>
            <a:r>
              <a:rPr lang="en-US" sz="1600" b="0" i="0" dirty="0">
                <a:solidFill>
                  <a:schemeClr val="tx1"/>
                </a:solidFill>
                <a:hlinkClick r:id="rId11"/>
              </a:rPr>
              <a:t>rcooper7@utk.edu</a:t>
            </a:r>
            <a:r>
              <a:rPr lang="en-US" sz="1600" b="0" i="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0" i="0" dirty="0">
                <a:solidFill>
                  <a:schemeClr val="tx1"/>
                </a:solidFill>
              </a:rPr>
              <a:t>Field Support Staff:  Hannah Collins, </a:t>
            </a:r>
            <a:r>
              <a:rPr lang="en-US" sz="1600" b="0" i="0" dirty="0">
                <a:solidFill>
                  <a:schemeClr val="tx1"/>
                </a:solidFill>
                <a:hlinkClick r:id="rId6"/>
              </a:rPr>
              <a:t>hbrown22@utk.edu</a:t>
            </a:r>
            <a:r>
              <a:rPr lang="en-US" sz="1600" b="0" i="0" dirty="0">
                <a:solidFill>
                  <a:schemeClr val="tx1"/>
                </a:solidFill>
              </a:rPr>
              <a:t>, </a:t>
            </a:r>
            <a:r>
              <a:rPr lang="en-US" sz="1600" b="0" i="0" dirty="0"/>
              <a:t>865-974-3175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88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Thank</a:t>
            </a:r>
            <a:r>
              <a:rPr spc="-160" dirty="0"/>
              <a:t> </a:t>
            </a:r>
            <a:r>
              <a:rPr spc="-20" dirty="0"/>
              <a:t>you!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8587" y="3204462"/>
            <a:ext cx="7758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Please</a:t>
            </a:r>
            <a:r>
              <a:rPr sz="20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contact</a:t>
            </a:r>
            <a:r>
              <a:rPr sz="20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us</a:t>
            </a:r>
            <a:r>
              <a:rPr sz="20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if</a:t>
            </a:r>
            <a:r>
              <a:rPr sz="20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20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need</a:t>
            </a:r>
            <a:r>
              <a:rPr sz="20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assistance</a:t>
            </a:r>
            <a:r>
              <a:rPr sz="2000" spc="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with</a:t>
            </a:r>
            <a:r>
              <a:rPr sz="20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IPT</a:t>
            </a:r>
            <a:r>
              <a:rPr sz="20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or</a:t>
            </a:r>
            <a:r>
              <a:rPr sz="20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any</a:t>
            </a:r>
            <a:r>
              <a:rPr sz="20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20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3B3D"/>
                </a:solidFill>
                <a:latin typeface="Calibri"/>
                <a:cs typeface="Calibri"/>
              </a:rPr>
              <a:t>related</a:t>
            </a:r>
            <a:r>
              <a:rPr sz="2000" spc="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B3D"/>
                </a:solidFill>
                <a:latin typeface="Calibri"/>
                <a:cs typeface="Calibri"/>
              </a:rPr>
              <a:t>issues.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IPT</a:t>
            </a:r>
            <a:r>
              <a:rPr spc="-40" dirty="0"/>
              <a:t> </a:t>
            </a:r>
            <a:r>
              <a:rPr spc="-10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809393"/>
            <a:ext cx="7952105" cy="4390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">
              <a:lnSpc>
                <a:spcPct val="110000"/>
              </a:lnSpc>
              <a:spcBef>
                <a:spcPts val="100"/>
              </a:spcBef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Intern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Placement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Tracking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(IPT)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web-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based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software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designed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keep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track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placements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forms.</a:t>
            </a:r>
            <a:r>
              <a:rPr sz="1600" spc="3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also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serves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database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all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placement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organizations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instructors.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Some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key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benefits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IPT: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354965" marR="5080" indent="-342900">
              <a:lnSpc>
                <a:spcPct val="11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Provides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with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own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personal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enter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personal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emergency contact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instructors.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will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able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student’s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page.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A3B3D"/>
              </a:buClr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354965" marR="17145" indent="-342900">
              <a:lnSpc>
                <a:spcPct val="11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Provides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Instructors,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Liaisons,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with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24/7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online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their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own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field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forms,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including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sheet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29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learning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plan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&amp;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evaluation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form.</a:t>
            </a:r>
            <a:r>
              <a:rPr sz="1600" spc="3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You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will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complete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and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sign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all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online.</a:t>
            </a:r>
            <a:r>
              <a:rPr sz="1600" spc="27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Once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completed,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these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submitted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archived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online.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2700" marR="20955">
              <a:lnSpc>
                <a:spcPct val="110000"/>
              </a:lnSpc>
            </a:pP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Privacy</a:t>
            </a:r>
            <a:r>
              <a:rPr sz="1600" b="1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Notice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: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Although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web-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based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program,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none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personal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is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available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general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public.</a:t>
            </a:r>
            <a:r>
              <a:rPr sz="1600" spc="-7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Your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</a:t>
            </a:r>
            <a:r>
              <a:rPr sz="16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protected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only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people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who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may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view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support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team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CSW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students.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6457" y="4031760"/>
            <a:ext cx="3020627" cy="192234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Getting</a:t>
            </a:r>
            <a:r>
              <a:rPr spc="-130" dirty="0"/>
              <a:t> </a:t>
            </a:r>
            <a:r>
              <a:rPr spc="-10" dirty="0"/>
              <a:t>Started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139" y="1714905"/>
            <a:ext cx="7998459" cy="221996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IPT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website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located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at: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u="sng" spc="-10" dirty="0">
                <a:solidFill>
                  <a:srgbClr val="0D4366"/>
                </a:solidFill>
                <a:uFill>
                  <a:solidFill>
                    <a:srgbClr val="0C4366"/>
                  </a:solidFill>
                </a:uFill>
                <a:latin typeface="Calibri"/>
                <a:cs typeface="Calibri"/>
                <a:hlinkClick r:id="rId3"/>
              </a:rPr>
              <a:t>www.runipt.com</a:t>
            </a:r>
            <a:r>
              <a:rPr sz="1600" spc="-20" dirty="0">
                <a:solidFill>
                  <a:srgbClr val="0D436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(please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bookmark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page).</a:t>
            </a:r>
            <a:endParaRPr sz="16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Three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fields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required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login: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organization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ID,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name,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password.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 entered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these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case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sensitive.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organization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u="sng" dirty="0">
                <a:solidFill>
                  <a:srgbClr val="3A3B3D"/>
                </a:solidFill>
                <a:uFill>
                  <a:solidFill>
                    <a:srgbClr val="3A3B3E"/>
                  </a:solidFill>
                </a:uFill>
                <a:latin typeface="Calibri"/>
                <a:cs typeface="Calibri"/>
              </a:rPr>
              <a:t>everyone</a:t>
            </a:r>
            <a:r>
              <a:rPr sz="1600" spc="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using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our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IPT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is: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A3B3D"/>
                </a:solidFill>
                <a:latin typeface="Calibri"/>
                <a:cs typeface="Calibri"/>
              </a:rPr>
              <a:t>utcsw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CSW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will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supply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users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with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temporary (default)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name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password.</a:t>
            </a:r>
            <a:endParaRPr sz="1600">
              <a:latin typeface="Calibri"/>
              <a:cs typeface="Calibri"/>
            </a:endParaRPr>
          </a:p>
          <a:p>
            <a:pPr marL="354965" marR="375920" indent="-342900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will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prompted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set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new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username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after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initial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login.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If</a:t>
            </a:r>
            <a:r>
              <a:rPr sz="1600" spc="-7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you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forget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either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name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please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contact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support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staff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have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them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reset</a:t>
            </a:r>
            <a:r>
              <a:rPr sz="16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default.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1927" y="6139685"/>
            <a:ext cx="76206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3C3C3E"/>
                </a:solidFill>
                <a:latin typeface="Calibri"/>
                <a:cs typeface="Calibri"/>
              </a:rPr>
              <a:t>NOTE:</a:t>
            </a:r>
            <a:r>
              <a:rPr sz="1200" b="1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IPT</a:t>
            </a:r>
            <a:r>
              <a:rPr sz="12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does</a:t>
            </a:r>
            <a:r>
              <a:rPr sz="12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not</a:t>
            </a:r>
            <a:r>
              <a:rPr sz="12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always work</a:t>
            </a:r>
            <a:r>
              <a:rPr sz="12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well</a:t>
            </a:r>
            <a:r>
              <a:rPr sz="1200" spc="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with</a:t>
            </a:r>
            <a:r>
              <a:rPr sz="12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Safari.</a:t>
            </a:r>
            <a:r>
              <a:rPr sz="12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If you</a:t>
            </a:r>
            <a:r>
              <a:rPr sz="12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have</a:t>
            </a:r>
            <a:r>
              <a:rPr sz="12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Mac</a:t>
            </a:r>
            <a:r>
              <a:rPr sz="12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2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are</a:t>
            </a:r>
            <a:r>
              <a:rPr sz="12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having</a:t>
            </a:r>
            <a:r>
              <a:rPr sz="12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problems</a:t>
            </a:r>
            <a:r>
              <a:rPr sz="12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with</a:t>
            </a:r>
            <a:r>
              <a:rPr sz="12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Safari,</a:t>
            </a:r>
            <a:r>
              <a:rPr sz="12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try</a:t>
            </a:r>
            <a:r>
              <a:rPr sz="12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Mozilla</a:t>
            </a:r>
            <a:r>
              <a:rPr sz="12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3C3C3E"/>
                </a:solidFill>
                <a:latin typeface="Calibri"/>
                <a:cs typeface="Calibri"/>
              </a:rPr>
              <a:t>Firefox,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Internet</a:t>
            </a:r>
            <a:r>
              <a:rPr sz="12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Explorer</a:t>
            </a:r>
            <a:r>
              <a:rPr sz="12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or</a:t>
            </a:r>
            <a:r>
              <a:rPr sz="12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3C3C3E"/>
                </a:solidFill>
                <a:latin typeface="Calibri"/>
                <a:cs typeface="Calibri"/>
              </a:rPr>
              <a:t>Google</a:t>
            </a:r>
            <a:r>
              <a:rPr sz="1200" spc="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3C3C3E"/>
                </a:solidFill>
                <a:latin typeface="Calibri"/>
                <a:cs typeface="Calibri"/>
              </a:rPr>
              <a:t>Chrome.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IPT</a:t>
            </a:r>
            <a:r>
              <a:rPr spc="-50" dirty="0"/>
              <a:t> </a:t>
            </a:r>
            <a:r>
              <a:rPr dirty="0"/>
              <a:t>Home</a:t>
            </a:r>
            <a:r>
              <a:rPr spc="-70" dirty="0"/>
              <a:t> </a:t>
            </a:r>
            <a:r>
              <a:rPr spc="-20" dirty="0"/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585975"/>
            <a:ext cx="7883525" cy="28536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129539" indent="-342900">
              <a:lnSpc>
                <a:spcPts val="154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Home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 Page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starting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point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accessing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functions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IPT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Make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sure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name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appears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blue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banner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top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page.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gray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section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page,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left-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hand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side,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links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following:</a:t>
            </a:r>
            <a:endParaRPr sz="16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My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endParaRPr sz="16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Change</a:t>
            </a:r>
            <a:r>
              <a:rPr sz="1600" spc="-8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Password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middle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see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following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tabs:</a:t>
            </a:r>
            <a:endParaRPr sz="16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Home</a:t>
            </a:r>
            <a:endParaRPr sz="16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</a:t>
            </a:r>
            <a:r>
              <a:rPr sz="1600" spc="-7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Detail</a:t>
            </a:r>
            <a:endParaRPr sz="16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Agency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List</a:t>
            </a:r>
            <a:endParaRPr sz="1600">
              <a:latin typeface="Calibri"/>
              <a:cs typeface="Calibri"/>
            </a:endParaRPr>
          </a:p>
          <a:p>
            <a:pPr marL="354965" marR="281305" indent="-342900">
              <a:lnSpc>
                <a:spcPct val="8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first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time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enter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into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IPT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system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should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click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Detail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tab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to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own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information.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0744" y="4572638"/>
            <a:ext cx="6923531" cy="20399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Student</a:t>
            </a:r>
            <a:r>
              <a:rPr spc="-100" dirty="0"/>
              <a:t> </a:t>
            </a:r>
            <a:r>
              <a:rPr dirty="0"/>
              <a:t>Detail</a:t>
            </a:r>
            <a:r>
              <a:rPr spc="-105" dirty="0"/>
              <a:t> </a:t>
            </a:r>
            <a:r>
              <a:rPr spc="-20" dirty="0"/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9487" y="1646935"/>
            <a:ext cx="3975100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Student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Detail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</a:t>
            </a:r>
            <a:r>
              <a:rPr sz="1600" spc="-7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provides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CSW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with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most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current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address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contact information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you.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When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profile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was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created,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name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email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address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were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entered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you.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Please</a:t>
            </a:r>
            <a:r>
              <a:rPr sz="1600" b="1" spc="-8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enter</a:t>
            </a:r>
            <a:r>
              <a:rPr sz="1600" b="1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b="1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rest</a:t>
            </a:r>
            <a:r>
              <a:rPr sz="1600" b="1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b="1" spc="50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b="1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b="1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b="1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update</a:t>
            </a:r>
            <a:r>
              <a:rPr sz="1600" b="1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as</a:t>
            </a:r>
            <a:r>
              <a:rPr sz="1600" b="1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needed</a:t>
            </a:r>
            <a:r>
              <a:rPr sz="1600" b="1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A3B3D"/>
                </a:solidFill>
                <a:latin typeface="Calibri"/>
                <a:cs typeface="Calibri"/>
              </a:rPr>
              <a:t>to </a:t>
            </a:r>
            <a:r>
              <a:rPr sz="1600" b="1" spc="-10" dirty="0">
                <a:solidFill>
                  <a:srgbClr val="3A3B3D"/>
                </a:solidFill>
                <a:latin typeface="Calibri"/>
                <a:cs typeface="Calibri"/>
              </a:rPr>
              <a:t>make</a:t>
            </a:r>
            <a:r>
              <a:rPr sz="1600" b="1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sure</a:t>
            </a:r>
            <a:r>
              <a:rPr sz="1600" b="1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b="1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A3B3D"/>
                </a:solidFill>
                <a:latin typeface="Calibri"/>
                <a:cs typeface="Calibri"/>
              </a:rPr>
              <a:t>information</a:t>
            </a:r>
            <a:r>
              <a:rPr sz="1600" b="1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b="1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correct</a:t>
            </a:r>
            <a:r>
              <a:rPr sz="1600" b="1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A3B3D"/>
                </a:solidFill>
                <a:latin typeface="Calibri"/>
                <a:cs typeface="Calibri"/>
              </a:rPr>
              <a:t>and </a:t>
            </a:r>
            <a:r>
              <a:rPr sz="1600" b="1" dirty="0">
                <a:solidFill>
                  <a:srgbClr val="3A3B3D"/>
                </a:solidFill>
                <a:latin typeface="Calibri"/>
                <a:cs typeface="Calibri"/>
              </a:rPr>
              <a:t>current.</a:t>
            </a:r>
            <a:r>
              <a:rPr sz="1600" b="1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sure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click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“Save”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button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after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making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any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changes.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9487" y="4475477"/>
            <a:ext cx="399034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have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option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uploading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photo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of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yourself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detail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page.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Use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50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“upload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picture”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link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upper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left-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hand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side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feature.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photo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must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less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100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MB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size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upload correctly.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6508" y="1834895"/>
            <a:ext cx="4616196" cy="30632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Student</a:t>
            </a:r>
            <a:r>
              <a:rPr spc="-110" dirty="0"/>
              <a:t> </a:t>
            </a:r>
            <a:r>
              <a:rPr dirty="0"/>
              <a:t>Detail</a:t>
            </a:r>
            <a:r>
              <a:rPr spc="-110" dirty="0"/>
              <a:t> </a:t>
            </a:r>
            <a:r>
              <a:rPr dirty="0"/>
              <a:t>Page</a:t>
            </a:r>
            <a:r>
              <a:rPr spc="-114" dirty="0"/>
              <a:t> </a:t>
            </a:r>
            <a:r>
              <a:rPr spc="-10" dirty="0"/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078227"/>
            <a:ext cx="801115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Internship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Assignments-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this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section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detail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lists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placement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assignments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instructors.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6527" y="2802635"/>
            <a:ext cx="7376136" cy="16987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IPT</a:t>
            </a:r>
            <a:r>
              <a:rPr spc="-45" dirty="0"/>
              <a:t> </a:t>
            </a:r>
            <a:r>
              <a:rPr dirty="0"/>
              <a:t>Field</a:t>
            </a:r>
            <a:r>
              <a:rPr spc="-50" dirty="0"/>
              <a:t> </a:t>
            </a:r>
            <a:r>
              <a:rPr spc="-10" dirty="0"/>
              <a:t>Forms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536597"/>
            <a:ext cx="7820659" cy="13912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function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one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most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important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aspects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IPT.</a:t>
            </a:r>
            <a:endParaRPr sz="1600">
              <a:latin typeface="Calibri"/>
              <a:cs typeface="Calibri"/>
            </a:endParaRPr>
          </a:p>
          <a:p>
            <a:pPr marL="354965" marR="2794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are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online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documents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that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allow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students,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instructors,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liaisons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field coordinators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complete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review 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materials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electronically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rather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than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in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hardcopy.</a:t>
            </a:r>
            <a:endParaRPr sz="16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75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access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view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field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simply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click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“My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Forms”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IPT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Home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page.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This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will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open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your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online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list.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4780277"/>
            <a:ext cx="8064500" cy="1292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Once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signed,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(or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section)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is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locked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changes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longer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made.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A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signed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still</a:t>
            </a:r>
            <a:r>
              <a:rPr sz="1600" spc="-7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viewed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by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user,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but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no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changes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made.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Final</a:t>
            </a:r>
            <a:r>
              <a:rPr sz="1600" spc="-6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signatures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lock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entire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form.</a:t>
            </a:r>
            <a:endParaRPr sz="1600">
              <a:latin typeface="Calibri"/>
              <a:cs typeface="Calibri"/>
            </a:endParaRPr>
          </a:p>
          <a:p>
            <a:pPr marL="354965" marR="630555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You</a:t>
            </a:r>
            <a:r>
              <a:rPr sz="1600" spc="-6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can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click</a:t>
            </a:r>
            <a:r>
              <a:rPr sz="1600" spc="-5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“Hide</a:t>
            </a:r>
            <a:r>
              <a:rPr sz="1600" spc="-4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Completed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Forms”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checkbox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remove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completed</a:t>
            </a:r>
            <a:r>
              <a:rPr sz="1600" spc="-3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forms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from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previous</a:t>
            </a:r>
            <a:r>
              <a:rPr sz="1600" spc="-2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B3D"/>
                </a:solidFill>
                <a:latin typeface="Calibri"/>
                <a:cs typeface="Calibri"/>
              </a:rPr>
              <a:t>semesters</a:t>
            </a:r>
            <a:r>
              <a:rPr sz="1600" spc="-1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from</a:t>
            </a:r>
            <a:r>
              <a:rPr sz="1600" spc="-35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B3D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A3B3D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A3B3D"/>
                </a:solidFill>
                <a:latin typeface="Calibri"/>
                <a:cs typeface="Calibri"/>
              </a:rPr>
              <a:t>list.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096" y="2912364"/>
            <a:ext cx="6841235" cy="190042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Learning</a:t>
            </a:r>
            <a:r>
              <a:rPr spc="-70" dirty="0"/>
              <a:t> </a:t>
            </a:r>
            <a:r>
              <a:rPr dirty="0"/>
              <a:t>Plan</a:t>
            </a:r>
            <a:r>
              <a:rPr spc="-75" dirty="0"/>
              <a:t> </a:t>
            </a:r>
            <a:r>
              <a:rPr dirty="0"/>
              <a:t>&amp;</a:t>
            </a:r>
            <a:r>
              <a:rPr spc="-80" dirty="0"/>
              <a:t> </a:t>
            </a:r>
            <a:r>
              <a:rPr spc="-10" dirty="0"/>
              <a:t>Evaluation</a:t>
            </a:r>
            <a:r>
              <a:rPr spc="-65" dirty="0"/>
              <a:t> </a:t>
            </a:r>
            <a:r>
              <a:rPr spc="-10" dirty="0"/>
              <a:t>Forms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717039"/>
            <a:ext cx="7328534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31877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serves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guide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direct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monitor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student’s</a:t>
            </a:r>
            <a:r>
              <a:rPr sz="1400" spc="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Field Instructor’s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teaching. 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contract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between 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Field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Instructor,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so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both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parties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must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commit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plan.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C3C3E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developed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at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beginning</a:t>
            </a:r>
            <a:r>
              <a:rPr sz="1400" spc="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each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semester.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All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 listed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on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plan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are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be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completed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by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end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that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semester.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may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be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repeated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subsequent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plans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400" spc="-6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continued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development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mastery.</a:t>
            </a:r>
            <a:r>
              <a:rPr sz="1400" spc="2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BSSW</a:t>
            </a:r>
            <a:r>
              <a:rPr sz="14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MSSW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Generalist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plans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include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required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assignments.</a:t>
            </a:r>
            <a:r>
              <a:rPr sz="1400" spc="27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All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MSSW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Concentration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plans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are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developed 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by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student.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C3C3E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299085" marR="58419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responsible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entering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agency-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specific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Plan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column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IPT.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When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that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column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complete,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both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4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student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sign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under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“Learning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Plan”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at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form.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C3C3E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299085" marR="41402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-20" dirty="0">
                <a:solidFill>
                  <a:srgbClr val="3C3C3E"/>
                </a:solidFill>
                <a:latin typeface="Calibri"/>
                <a:cs typeface="Calibri"/>
              </a:rPr>
              <a:t>SAVE</a:t>
            </a:r>
            <a:r>
              <a:rPr sz="1400" b="1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YOUR</a:t>
            </a:r>
            <a:r>
              <a:rPr sz="1400" b="1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WORK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!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You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must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click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on</a:t>
            </a:r>
            <a:r>
              <a:rPr sz="14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“SAVE”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button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save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any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information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entered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or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changed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before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closing,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or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your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information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will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be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lost.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C3C3E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-10" dirty="0">
                <a:solidFill>
                  <a:srgbClr val="3C3C3E"/>
                </a:solidFill>
                <a:latin typeface="Calibri"/>
                <a:cs typeface="Calibri"/>
              </a:rPr>
              <a:t>Evidence</a:t>
            </a:r>
            <a:r>
              <a:rPr sz="1400" b="1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b="1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Assignment</a:t>
            </a:r>
            <a:r>
              <a:rPr sz="1400" b="1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Completion-</a:t>
            </a:r>
            <a:r>
              <a:rPr sz="1400" b="1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C3C3E"/>
                </a:solidFill>
                <a:latin typeface="Calibri"/>
                <a:cs typeface="Calibri"/>
              </a:rPr>
              <a:t>Completed</a:t>
            </a:r>
            <a:r>
              <a:rPr sz="1400" b="1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by</a:t>
            </a:r>
            <a:r>
              <a:rPr sz="1400" b="1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b="1" spc="-10" dirty="0">
                <a:solidFill>
                  <a:srgbClr val="3C3C3E"/>
                </a:solidFill>
                <a:latin typeface="Calibri"/>
                <a:cs typeface="Calibri"/>
              </a:rPr>
              <a:t> Student</a:t>
            </a:r>
            <a:endParaRPr sz="1400">
              <a:latin typeface="Calibri"/>
              <a:cs typeface="Calibri"/>
            </a:endParaRPr>
          </a:p>
          <a:p>
            <a:pPr marL="756285" marR="374650" lvl="1" indent="-287020">
              <a:lnSpc>
                <a:spcPct val="100000"/>
              </a:lnSpc>
              <a:buFont typeface="Arial"/>
              <a:buChar char="■"/>
              <a:tabLst>
                <a:tab pos="756285" algn="l"/>
                <a:tab pos="756920" algn="l"/>
              </a:tabLst>
            </a:pP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document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activities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related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completion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this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information</a:t>
            </a:r>
            <a:r>
              <a:rPr sz="14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into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Evidence</a:t>
            </a:r>
            <a:r>
              <a:rPr sz="14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Completion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column.</a:t>
            </a:r>
            <a:endParaRPr sz="1400">
              <a:latin typeface="Calibri"/>
              <a:cs typeface="Calibri"/>
            </a:endParaRPr>
          </a:p>
          <a:p>
            <a:pPr marL="756285" marR="686435" lvl="1" indent="-287020">
              <a:lnSpc>
                <a:spcPct val="100000"/>
              </a:lnSpc>
              <a:buFont typeface="Arial"/>
              <a:buChar char="■"/>
              <a:tabLst>
                <a:tab pos="756285" algn="l"/>
                <a:tab pos="756920" algn="l"/>
              </a:tabLst>
            </a:pP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Students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must</a:t>
            </a:r>
            <a:r>
              <a:rPr sz="14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evidence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completion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all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assignments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by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end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4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C3C3E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semester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order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4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4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instructors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assign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C3C3E"/>
                </a:solidFill>
                <a:latin typeface="Calibri"/>
                <a:cs typeface="Calibri"/>
              </a:rPr>
              <a:t>final</a:t>
            </a:r>
            <a:r>
              <a:rPr sz="14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C3C3E"/>
                </a:solidFill>
                <a:latin typeface="Calibri"/>
                <a:cs typeface="Calibri"/>
              </a:rPr>
              <a:t>ratings.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">
              <a:lnSpc>
                <a:spcPct val="100000"/>
              </a:lnSpc>
              <a:spcBef>
                <a:spcPts val="95"/>
              </a:spcBef>
            </a:pPr>
            <a:r>
              <a:rPr dirty="0"/>
              <a:t>Learning</a:t>
            </a:r>
            <a:r>
              <a:rPr spc="-80" dirty="0"/>
              <a:t> </a:t>
            </a:r>
            <a:r>
              <a:rPr dirty="0"/>
              <a:t>Plan</a:t>
            </a:r>
            <a:r>
              <a:rPr spc="-80" dirty="0"/>
              <a:t>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10" dirty="0"/>
              <a:t>Evaluation</a:t>
            </a:r>
            <a:r>
              <a:rPr spc="-70" dirty="0"/>
              <a:t> </a:t>
            </a:r>
            <a:r>
              <a:rPr dirty="0"/>
              <a:t>Forms</a:t>
            </a:r>
            <a:r>
              <a:rPr spc="-95" dirty="0"/>
              <a:t> </a:t>
            </a:r>
            <a:r>
              <a:rPr spc="-10" dirty="0"/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9151" y="1910587"/>
            <a:ext cx="7466965" cy="368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marR="27305" indent="-1727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85420" algn="l"/>
              </a:tabLst>
            </a:pPr>
            <a:r>
              <a:rPr sz="1600" b="1" spc="-10" dirty="0">
                <a:solidFill>
                  <a:srgbClr val="3C3C3E"/>
                </a:solidFill>
                <a:latin typeface="Calibri"/>
                <a:cs typeface="Calibri"/>
              </a:rPr>
              <a:t>Evaluation</a:t>
            </a:r>
            <a:r>
              <a:rPr sz="1600" b="1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C3C3E"/>
                </a:solidFill>
                <a:latin typeface="Calibri"/>
                <a:cs typeface="Calibri"/>
              </a:rPr>
              <a:t>Directions</a:t>
            </a:r>
            <a:r>
              <a:rPr sz="1600" b="1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-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responsible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completing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evaluations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of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performance.</a:t>
            </a:r>
            <a:r>
              <a:rPr sz="16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discuss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with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50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provide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feedback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targeted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at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growth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development.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Instructors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are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expected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provide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summary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feedback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on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performance</a:t>
            </a:r>
            <a:r>
              <a:rPr sz="1600" spc="-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competency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section.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may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about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and/or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their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experience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</a:t>
            </a:r>
            <a:r>
              <a:rPr sz="16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sections.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C3C3E"/>
              </a:buClr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184785" marR="5080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will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complete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Mid-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term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all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except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MSSW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Generalist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fall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semester.</a:t>
            </a:r>
            <a:r>
              <a:rPr sz="1600" spc="29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should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review 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student’s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entries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Evidence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column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to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complete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C3C3E"/>
              </a:buClr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184785" marR="14604" indent="-172720" algn="just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Final</a:t>
            </a:r>
            <a:r>
              <a:rPr sz="1600" b="1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(End</a:t>
            </a:r>
            <a:r>
              <a:rPr sz="1600" b="1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of</a:t>
            </a:r>
            <a:r>
              <a:rPr sz="1600" b="1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C3C3E"/>
                </a:solidFill>
                <a:latin typeface="Calibri"/>
                <a:cs typeface="Calibri"/>
              </a:rPr>
              <a:t>Semester)</a:t>
            </a:r>
            <a:r>
              <a:rPr sz="1600" b="1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3C3C3E"/>
                </a:solidFill>
                <a:latin typeface="Calibri"/>
                <a:cs typeface="Calibri"/>
              </a:rPr>
              <a:t>Ratings-</a:t>
            </a:r>
            <a:r>
              <a:rPr sz="1600" b="1" spc="-10" dirty="0">
                <a:solidFill>
                  <a:srgbClr val="3C3C3E"/>
                </a:solidFill>
                <a:latin typeface="Calibri"/>
                <a:cs typeface="Calibri"/>
              </a:rPr>
              <a:t>Completed</a:t>
            </a:r>
            <a:r>
              <a:rPr sz="1600" b="1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by</a:t>
            </a:r>
            <a:r>
              <a:rPr sz="1600" b="1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b="1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b="1" spc="3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-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Field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Instructor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 to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assess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student’s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demonstrated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competency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for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each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practice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behavior,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reviewing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evidence</a:t>
            </a:r>
            <a:r>
              <a:rPr sz="16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provided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by</a:t>
            </a:r>
            <a:r>
              <a:rPr sz="1600" spc="-2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student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using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rating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scale.</a:t>
            </a:r>
            <a:r>
              <a:rPr sz="1600" spc="28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student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should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review</a:t>
            </a:r>
            <a:r>
              <a:rPr sz="1600" spc="-1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evaluation,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enter</a:t>
            </a:r>
            <a:r>
              <a:rPr sz="1600" spc="-3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comments</a:t>
            </a:r>
            <a:r>
              <a:rPr sz="1600" spc="-2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sign</a:t>
            </a:r>
            <a:r>
              <a:rPr sz="1600" spc="-5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learning</a:t>
            </a:r>
            <a:r>
              <a:rPr sz="1600" spc="-5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C3C3E"/>
                </a:solidFill>
                <a:latin typeface="Calibri"/>
                <a:cs typeface="Calibri"/>
              </a:rPr>
              <a:t>plan</a:t>
            </a:r>
            <a:r>
              <a:rPr sz="1600" spc="-60" dirty="0">
                <a:solidFill>
                  <a:srgbClr val="3C3C3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C3C3E"/>
                </a:solidFill>
                <a:latin typeface="Calibri"/>
                <a:cs typeface="Calibri"/>
              </a:rPr>
              <a:t>first.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1644</Words>
  <Application>Microsoft Office PowerPoint</Application>
  <PresentationFormat>Custom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Freestyle Script</vt:lpstr>
      <vt:lpstr>Office Theme</vt:lpstr>
      <vt:lpstr>Intern Placement Tracking (IPT) Tutorial for Students</vt:lpstr>
      <vt:lpstr>IPT Overview</vt:lpstr>
      <vt:lpstr>Getting Started</vt:lpstr>
      <vt:lpstr>IPT Home Page</vt:lpstr>
      <vt:lpstr>Student Detail Page</vt:lpstr>
      <vt:lpstr>Student Detail Page (continued)</vt:lpstr>
      <vt:lpstr>IPT Field Forms</vt:lpstr>
      <vt:lpstr>Learning Plan &amp; Evaluation Forms</vt:lpstr>
      <vt:lpstr>Learning Plan &amp; Evaluation Forms (continued)</vt:lpstr>
      <vt:lpstr>Learning Plan &amp; Evaluation Forms (continued)</vt:lpstr>
      <vt:lpstr>Time Sheets</vt:lpstr>
      <vt:lpstr>Time Sheets (continued)</vt:lpstr>
      <vt:lpstr>Field Staff Contact Information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IPT Student Tutorial</dc:title>
  <dc:creator>Jen</dc:creator>
  <cp:lastModifiedBy>Hebert, Cassidy Nicole</cp:lastModifiedBy>
  <cp:revision>1</cp:revision>
  <dcterms:created xsi:type="dcterms:W3CDTF">2022-07-29T18:50:19Z</dcterms:created>
  <dcterms:modified xsi:type="dcterms:W3CDTF">2022-12-13T16:59:45Z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2020-06-11T00:00:00Z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2022-07-29T00:00:00Z</vt:filetime>
  </property>
  <property fmtid="{D5CDD505-2E9C-101B-9397-08002B2CF9AE}" pid="5" name="Producer">
    <vt:lpwstr>Nitro PDF PrimoPDF</vt:lpwstr>
  </property>
</Properties>
</file>