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4"/>
  </p:sldMasterIdLst>
  <p:notesMasterIdLst>
    <p:notesMasterId r:id="rId21"/>
  </p:notesMasterIdLst>
  <p:sldIdLst>
    <p:sldId id="256" r:id="rId5"/>
    <p:sldId id="257" r:id="rId6"/>
    <p:sldId id="259" r:id="rId7"/>
    <p:sldId id="260" r:id="rId8"/>
    <p:sldId id="261" r:id="rId9"/>
    <p:sldId id="262" r:id="rId10"/>
    <p:sldId id="264" r:id="rId11"/>
    <p:sldId id="265" r:id="rId12"/>
    <p:sldId id="266" r:id="rId13"/>
    <p:sldId id="270" r:id="rId14"/>
    <p:sldId id="267" r:id="rId15"/>
    <p:sldId id="263" r:id="rId16"/>
    <p:sldId id="268" r:id="rId17"/>
    <p:sldId id="269" r:id="rId18"/>
    <p:sldId id="258"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3B3C3E"/>
    <a:srgbClr val="77797C"/>
    <a:srgbClr val="000000"/>
    <a:srgbClr val="FD6D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41E417-F85B-4E0D-A67A-3E86BE422C22}" v="12" dt="2022-12-13T16:54:15.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59"/>
  </p:normalViewPr>
  <p:slideViewPr>
    <p:cSldViewPr snapToGrid="0" snapToObjects="1">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bert, Cassidy Nicole" userId="e5e86d45-b45f-4e6a-a34f-0984c1546b61" providerId="ADAL" clId="{D641E417-F85B-4E0D-A67A-3E86BE422C22}"/>
    <pc:docChg chg="undo custSel modSld">
      <pc:chgData name="Hebert, Cassidy Nicole" userId="e5e86d45-b45f-4e6a-a34f-0984c1546b61" providerId="ADAL" clId="{D641E417-F85B-4E0D-A67A-3E86BE422C22}" dt="2022-12-13T16:55:52.919" v="598" actId="20577"/>
      <pc:docMkLst>
        <pc:docMk/>
      </pc:docMkLst>
      <pc:sldChg chg="modSp mod">
        <pc:chgData name="Hebert, Cassidy Nicole" userId="e5e86d45-b45f-4e6a-a34f-0984c1546b61" providerId="ADAL" clId="{D641E417-F85B-4E0D-A67A-3E86BE422C22}" dt="2022-12-13T16:55:52.919" v="598" actId="20577"/>
        <pc:sldMkLst>
          <pc:docMk/>
          <pc:sldMk cId="2595779554" sldId="258"/>
        </pc:sldMkLst>
        <pc:spChg chg="mod">
          <ac:chgData name="Hebert, Cassidy Nicole" userId="e5e86d45-b45f-4e6a-a34f-0984c1546b61" providerId="ADAL" clId="{D641E417-F85B-4E0D-A67A-3E86BE422C22}" dt="2022-12-13T16:55:52.110" v="597" actId="1076"/>
          <ac:spMkLst>
            <pc:docMk/>
            <pc:sldMk cId="2595779554" sldId="258"/>
            <ac:spMk id="2" creationId="{00000000-0000-0000-0000-000000000000}"/>
          </ac:spMkLst>
        </pc:spChg>
        <pc:spChg chg="mod">
          <ac:chgData name="Hebert, Cassidy Nicole" userId="e5e86d45-b45f-4e6a-a34f-0984c1546b61" providerId="ADAL" clId="{D641E417-F85B-4E0D-A67A-3E86BE422C22}" dt="2022-12-13T16:55:52.919" v="598" actId="20577"/>
          <ac:spMkLst>
            <pc:docMk/>
            <pc:sldMk cId="2595779554" sldId="258"/>
            <ac:spMk id="3" creationId="{00000000-0000-0000-0000-000000000000}"/>
          </ac:spMkLst>
        </pc:spChg>
      </pc:sldChg>
      <pc:sldChg chg="modSp mod">
        <pc:chgData name="Hebert, Cassidy Nicole" userId="e5e86d45-b45f-4e6a-a34f-0984c1546b61" providerId="ADAL" clId="{D641E417-F85B-4E0D-A67A-3E86BE422C22}" dt="2022-12-12T22:06:29.830" v="2" actId="20577"/>
        <pc:sldMkLst>
          <pc:docMk/>
          <pc:sldMk cId="4179018481" sldId="260"/>
        </pc:sldMkLst>
        <pc:spChg chg="mod">
          <ac:chgData name="Hebert, Cassidy Nicole" userId="e5e86d45-b45f-4e6a-a34f-0984c1546b61" providerId="ADAL" clId="{D641E417-F85B-4E0D-A67A-3E86BE422C22}" dt="2022-12-12T22:06:29.830" v="2" actId="20577"/>
          <ac:spMkLst>
            <pc:docMk/>
            <pc:sldMk cId="4179018481"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00AD6-2465-4646-96EC-17D5496E2367}" type="datetimeFigureOut">
              <a:rPr lang="en-US" smtClean="0"/>
              <a:t>12/13/2022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8B7E8-F0CC-44A6-8AF4-222AE51EA460}" type="slidenum">
              <a:rPr lang="en-US" smtClean="0"/>
              <a:t>‹#›</a:t>
            </a:fld>
            <a:endParaRPr lang="en-US"/>
          </a:p>
        </p:txBody>
      </p:sp>
    </p:spTree>
    <p:extLst>
      <p:ext uri="{BB962C8B-B14F-4D97-AF65-F5344CB8AC3E}">
        <p14:creationId xmlns:p14="http://schemas.microsoft.com/office/powerpoint/2010/main" val="2967720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6" name="Rectangle 5"/>
          <p:cNvSpPr/>
          <p:nvPr userDrawn="1"/>
        </p:nvSpPr>
        <p:spPr>
          <a:xfrm>
            <a:off x="4302329" y="4021295"/>
            <a:ext cx="576292" cy="576105"/>
          </a:xfrm>
          <a:prstGeom prst="rect">
            <a:avLst/>
          </a:prstGeom>
          <a:solidFill>
            <a:srgbClr val="FF8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1"/>
          <p:cNvSpPr>
            <a:spLocks noGrp="1"/>
          </p:cNvSpPr>
          <p:nvPr>
            <p:ph type="title"/>
          </p:nvPr>
        </p:nvSpPr>
        <p:spPr>
          <a:xfrm>
            <a:off x="457200" y="1449892"/>
            <a:ext cx="8229600" cy="1143000"/>
          </a:xfrm>
        </p:spPr>
        <p:txBody>
          <a:bodyPr/>
          <a:lstStyle>
            <a:lvl1pPr algn="ctr">
              <a:defRPr>
                <a:solidFill>
                  <a:srgbClr val="3B3C3E"/>
                </a:solidFill>
              </a:defRPr>
            </a:lvl1pPr>
          </a:lstStyle>
          <a:p>
            <a:r>
              <a:rPr lang="en-US" dirty="0"/>
              <a:t>Click to edit Master title style</a:t>
            </a:r>
          </a:p>
        </p:txBody>
      </p:sp>
      <p:sp>
        <p:nvSpPr>
          <p:cNvPr id="5" name="Subtitle 2"/>
          <p:cNvSpPr>
            <a:spLocks noGrp="1"/>
          </p:cNvSpPr>
          <p:nvPr>
            <p:ph type="subTitle" idx="1"/>
          </p:nvPr>
        </p:nvSpPr>
        <p:spPr>
          <a:xfrm>
            <a:off x="1371600" y="2694275"/>
            <a:ext cx="6400800" cy="1223675"/>
          </a:xfrm>
        </p:spPr>
        <p:txBody>
          <a:bodyPr/>
          <a:lstStyle>
            <a:lvl1pPr marL="0" indent="0" algn="ctr">
              <a:buNone/>
              <a:defRPr>
                <a:solidFill>
                  <a:srgbClr val="3B3C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descr="UT_logo_RGB.eps"/>
          <p:cNvPicPr>
            <a:picLocks noChangeAspect="1"/>
          </p:cNvPicPr>
          <p:nvPr userDrawn="1"/>
        </p:nvPicPr>
        <p:blipFill rotWithShape="1">
          <a:blip r:embed="rId2" cstate="screen">
            <a:extLst>
              <a:ext uri="{28A0092B-C50C-407E-A947-70E740481C1C}">
                <a14:useLocalDpi xmlns:a14="http://schemas.microsoft.com/office/drawing/2010/main"/>
              </a:ext>
            </a:extLst>
          </a:blip>
          <a:srcRect l="-4524" t="-7509" r="-4657" b="-14348"/>
          <a:stretch/>
        </p:blipFill>
        <p:spPr>
          <a:xfrm>
            <a:off x="3520440" y="4005072"/>
            <a:ext cx="2148840" cy="1517904"/>
          </a:xfrm>
          <a:prstGeom prst="rect">
            <a:avLst/>
          </a:prstGeom>
        </p:spPr>
      </p:pic>
      <p:sp>
        <p:nvSpPr>
          <p:cNvPr id="7" name="Rectangle 6"/>
          <p:cNvSpPr/>
          <p:nvPr userDrawn="1"/>
        </p:nvSpPr>
        <p:spPr>
          <a:xfrm>
            <a:off x="0" y="6330206"/>
            <a:ext cx="9144000" cy="527794"/>
          </a:xfrm>
          <a:prstGeom prst="rect">
            <a:avLst/>
          </a:prstGeom>
          <a:solidFill>
            <a:srgbClr val="FF8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19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B3C3E"/>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3B3C3E"/>
                </a:solidFill>
              </a:defRPr>
            </a:lvl1pPr>
            <a:lvl2pPr>
              <a:defRPr>
                <a:solidFill>
                  <a:srgbClr val="3B3C3E"/>
                </a:solidFill>
              </a:defRPr>
            </a:lvl2pPr>
            <a:lvl3pPr>
              <a:defRPr>
                <a:solidFill>
                  <a:srgbClr val="3B3C3E"/>
                </a:solidFill>
              </a:defRPr>
            </a:lvl3pPr>
            <a:lvl4pPr>
              <a:defRPr>
                <a:solidFill>
                  <a:srgbClr val="3B3C3E"/>
                </a:solidFill>
              </a:defRPr>
            </a:lvl4pPr>
            <a:lvl5pPr>
              <a:defRPr>
                <a:solidFill>
                  <a:srgbClr val="3B3C3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1397863" cy="365125"/>
          </a:xfrm>
        </p:spPr>
        <p:txBody>
          <a:bodyPr/>
          <a:lstStyle>
            <a:lvl1pPr>
              <a:defRPr sz="1000">
                <a:solidFill>
                  <a:schemeClr val="bg1"/>
                </a:solidFill>
                <a:latin typeface="Arial"/>
                <a:cs typeface="Arial"/>
              </a:defRPr>
            </a:lvl1pPr>
          </a:lstStyle>
          <a:p>
            <a:fld id="{72C88E2A-14F8-42D9-A825-4066E6D47968}" type="datetime1">
              <a:rPr lang="en-US" smtClean="0"/>
              <a:t>12/13/2022</a:t>
            </a:fld>
            <a:endParaRPr lang="en-US" dirty="0"/>
          </a:p>
        </p:txBody>
      </p:sp>
      <p:sp>
        <p:nvSpPr>
          <p:cNvPr id="5" name="Footer Placeholder 4"/>
          <p:cNvSpPr>
            <a:spLocks noGrp="1"/>
          </p:cNvSpPr>
          <p:nvPr>
            <p:ph type="ftr" sz="quarter" idx="11"/>
          </p:nvPr>
        </p:nvSpPr>
        <p:spPr>
          <a:xfrm>
            <a:off x="1855063" y="6356350"/>
            <a:ext cx="2895600" cy="365125"/>
          </a:xfrm>
        </p:spPr>
        <p:txBody>
          <a:bodyPr/>
          <a:lstStyle>
            <a:lvl1pPr>
              <a:defRPr sz="1000">
                <a:solidFill>
                  <a:schemeClr val="bg1"/>
                </a:solidFill>
                <a:latin typeface="Arial"/>
                <a:cs typeface="Arial"/>
              </a:defRPr>
            </a:lvl1pPr>
          </a:lstStyle>
          <a:p>
            <a:endParaRPr lang="en-US" dirty="0"/>
          </a:p>
        </p:txBody>
      </p:sp>
      <p:sp>
        <p:nvSpPr>
          <p:cNvPr id="6" name="Slide Number Placeholder 5"/>
          <p:cNvSpPr>
            <a:spLocks noGrp="1"/>
          </p:cNvSpPr>
          <p:nvPr>
            <p:ph type="sldNum" sz="quarter" idx="12"/>
          </p:nvPr>
        </p:nvSpPr>
        <p:spPr>
          <a:xfrm>
            <a:off x="4750663" y="6356350"/>
            <a:ext cx="2133600" cy="365125"/>
          </a:xfrm>
        </p:spPr>
        <p:txBody>
          <a:bodyPr/>
          <a:lstStyle>
            <a:lvl1pPr>
              <a:defRPr sz="1000">
                <a:solidFill>
                  <a:schemeClr val="bg1"/>
                </a:solidFill>
                <a:latin typeface="Arial"/>
                <a:cs typeface="Arial"/>
              </a:defRPr>
            </a:lvl1pPr>
          </a:lstStyle>
          <a:p>
            <a:fld id="{051C7006-7120-F341-A188-F97DDD913081}" type="slidenum">
              <a:rPr lang="en-US" smtClean="0"/>
              <a:pPr/>
              <a:t>‹#›</a:t>
            </a:fld>
            <a:endParaRPr lang="en-US" dirty="0"/>
          </a:p>
        </p:txBody>
      </p:sp>
    </p:spTree>
    <p:extLst>
      <p:ext uri="{BB962C8B-B14F-4D97-AF65-F5344CB8AC3E}">
        <p14:creationId xmlns:p14="http://schemas.microsoft.com/office/powerpoint/2010/main" val="6447770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330206"/>
            <a:ext cx="9144000" cy="527794"/>
          </a:xfrm>
          <a:prstGeom prst="rect">
            <a:avLst/>
          </a:prstGeom>
          <a:solidFill>
            <a:srgbClr val="FF8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457200" y="6356350"/>
            <a:ext cx="1310609" cy="365125"/>
          </a:xfrm>
          <a:prstGeom prst="rect">
            <a:avLst/>
          </a:prstGeom>
        </p:spPr>
        <p:txBody>
          <a:bodyPr vert="horz" lIns="91440" tIns="45720" rIns="91440" bIns="45720" rtlCol="0" anchor="ctr"/>
          <a:lstStyle>
            <a:lvl1pPr algn="l">
              <a:defRPr sz="1000">
                <a:solidFill>
                  <a:schemeClr val="bg1"/>
                </a:solidFill>
                <a:latin typeface="Arial"/>
                <a:cs typeface="Arial"/>
              </a:defRPr>
            </a:lvl1pPr>
          </a:lstStyle>
          <a:p>
            <a:fld id="{127DB689-B25B-4033-B5EF-096E15308C19}" type="datetime1">
              <a:rPr lang="en-US" smtClean="0"/>
              <a:t>12/13/2022</a:t>
            </a:fld>
            <a:endParaRPr lang="en-US" dirty="0"/>
          </a:p>
        </p:txBody>
      </p:sp>
      <p:sp>
        <p:nvSpPr>
          <p:cNvPr id="9" name="Footer Placeholder 4"/>
          <p:cNvSpPr>
            <a:spLocks noGrp="1"/>
          </p:cNvSpPr>
          <p:nvPr>
            <p:ph type="ftr" sz="quarter" idx="3"/>
          </p:nvPr>
        </p:nvSpPr>
        <p:spPr>
          <a:xfrm>
            <a:off x="1767809" y="6356350"/>
            <a:ext cx="2895600" cy="365125"/>
          </a:xfrm>
          <a:prstGeom prst="rect">
            <a:avLst/>
          </a:prstGeom>
        </p:spPr>
        <p:txBody>
          <a:bodyPr vert="horz" lIns="91440" tIns="45720" rIns="91440" bIns="45720" rtlCol="0" anchor="ctr"/>
          <a:lstStyle>
            <a:lvl1pPr algn="ctr">
              <a:defRPr sz="1000">
                <a:solidFill>
                  <a:schemeClr val="bg1"/>
                </a:solidFill>
                <a:latin typeface="Arial"/>
                <a:cs typeface="Arial"/>
              </a:defRPr>
            </a:lvl1pPr>
          </a:lstStyle>
          <a:p>
            <a:endParaRPr lang="en-US" dirty="0"/>
          </a:p>
        </p:txBody>
      </p:sp>
      <p:sp>
        <p:nvSpPr>
          <p:cNvPr id="10" name="Slide Number Placeholder 5"/>
          <p:cNvSpPr>
            <a:spLocks noGrp="1"/>
          </p:cNvSpPr>
          <p:nvPr>
            <p:ph type="sldNum" sz="quarter" idx="4"/>
          </p:nvPr>
        </p:nvSpPr>
        <p:spPr>
          <a:xfrm>
            <a:off x="4667371" y="6356350"/>
            <a:ext cx="2133600" cy="365125"/>
          </a:xfrm>
          <a:prstGeom prst="rect">
            <a:avLst/>
          </a:prstGeom>
        </p:spPr>
        <p:txBody>
          <a:bodyPr vert="horz" lIns="91440" tIns="45720" rIns="91440" bIns="45720" rtlCol="0" anchor="ctr"/>
          <a:lstStyle>
            <a:lvl1pPr algn="r">
              <a:defRPr sz="1000">
                <a:solidFill>
                  <a:schemeClr val="bg1"/>
                </a:solidFill>
                <a:latin typeface="Arial"/>
                <a:cs typeface="Arial"/>
              </a:defRPr>
            </a:lvl1pPr>
          </a:lstStyle>
          <a:p>
            <a:fld id="{051C7006-7120-F341-A188-F97DDD913081}" type="slidenum">
              <a:rPr lang="en-US" smtClean="0"/>
              <a:pPr/>
              <a:t>‹#›</a:t>
            </a:fld>
            <a:endParaRPr lang="en-US" dirty="0"/>
          </a:p>
        </p:txBody>
      </p:sp>
      <p:pic>
        <p:nvPicPr>
          <p:cNvPr id="11" name="Picture 10" descr="UT_logo_RIGHT_KNOCKOUT.eps"/>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80624" y="6441967"/>
            <a:ext cx="1410369" cy="314711"/>
          </a:xfrm>
          <a:prstGeom prst="rect">
            <a:avLst/>
          </a:prstGeom>
        </p:spPr>
      </p:pic>
    </p:spTree>
    <p:extLst>
      <p:ext uri="{BB962C8B-B14F-4D97-AF65-F5344CB8AC3E}">
        <p14:creationId xmlns:p14="http://schemas.microsoft.com/office/powerpoint/2010/main" val="1886285337"/>
      </p:ext>
    </p:extLst>
  </p:cSld>
  <p:clrMap bg1="lt1" tx1="dk1" bg2="lt2" tx2="dk2" accent1="accent1" accent2="accent2" accent3="accent3" accent4="accent4" accent5="accent5" accent6="accent6" hlink="hlink" folHlink="folHlink"/>
  <p:sldLayoutIdLst>
    <p:sldLayoutId id="2147483708" r:id="rId1"/>
    <p:sldLayoutId id="2147483709" r:id="rId2"/>
  </p:sldLayoutIdLst>
  <p:hf sldNum="0" hdr="0" ftr="0" dt="0"/>
  <p:txStyles>
    <p:titleStyle>
      <a:lvl1pPr algn="ctr" defTabSz="457200" rtl="0" eaLnBrk="1" latinLnBrk="0" hangingPunct="1">
        <a:spcBef>
          <a:spcPct val="0"/>
        </a:spcBef>
        <a:buNone/>
        <a:defRPr sz="4400" kern="1200">
          <a:solidFill>
            <a:srgbClr val="3B3C3E"/>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rgbClr val="3B3C3E"/>
          </a:solidFill>
          <a:latin typeface="+mn-lt"/>
          <a:ea typeface="+mn-ea"/>
          <a:cs typeface="Arial"/>
        </a:defRPr>
      </a:lvl1pPr>
      <a:lvl2pPr marL="742950" indent="-285750" algn="l" defTabSz="457200" rtl="0" eaLnBrk="1" latinLnBrk="0" hangingPunct="1">
        <a:spcBef>
          <a:spcPct val="20000"/>
        </a:spcBef>
        <a:buFont typeface="Arial"/>
        <a:buChar char="•"/>
        <a:defRPr sz="2800" kern="1200">
          <a:solidFill>
            <a:srgbClr val="3B3C3E"/>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B3C3E"/>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B3C3E"/>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3B3C3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chebert8@utk.edu" TargetMode="External"/><Relationship Id="rId3" Type="http://schemas.openxmlformats.org/officeDocument/2006/relationships/hyperlink" Target="mailto:kddenton@utk.edu" TargetMode="External"/><Relationship Id="rId7" Type="http://schemas.openxmlformats.org/officeDocument/2006/relationships/hyperlink" Target="mailto:amilam7@utk.edu" TargetMode="External"/><Relationship Id="rId2" Type="http://schemas.openxmlformats.org/officeDocument/2006/relationships/hyperlink" Target="mailto:kcrane@utk.edu" TargetMode="External"/><Relationship Id="rId1" Type="http://schemas.openxmlformats.org/officeDocument/2006/relationships/slideLayout" Target="../slideLayouts/slideLayout2.xml"/><Relationship Id="rId6" Type="http://schemas.openxmlformats.org/officeDocument/2006/relationships/hyperlink" Target="mailto:hbrown22@utk.edu" TargetMode="External"/><Relationship Id="rId11" Type="http://schemas.openxmlformats.org/officeDocument/2006/relationships/hyperlink" Target="mailto:rcooper7@utk.edu" TargetMode="External"/><Relationship Id="rId5" Type="http://schemas.openxmlformats.org/officeDocument/2006/relationships/hyperlink" Target="mailto:blong8@utk.edu" TargetMode="External"/><Relationship Id="rId10" Type="http://schemas.openxmlformats.org/officeDocument/2006/relationships/hyperlink" Target="mailto:ahirt2@utk.edu" TargetMode="External"/><Relationship Id="rId4" Type="http://schemas.openxmlformats.org/officeDocument/2006/relationships/hyperlink" Target="mailto:mward21@utk.edu" TargetMode="External"/><Relationship Id="rId9" Type="http://schemas.openxmlformats.org/officeDocument/2006/relationships/hyperlink" Target="mailto:twalker7@utk.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unipt.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09755" y="844267"/>
            <a:ext cx="6431872" cy="1223675"/>
          </a:xfrm>
        </p:spPr>
        <p:txBody>
          <a:bodyPr>
            <a:normAutofit/>
          </a:bodyPr>
          <a:lstStyle/>
          <a:p>
            <a:r>
              <a:rPr lang="en-US" sz="3200" b="1" dirty="0">
                <a:latin typeface="+mn-lt"/>
              </a:rPr>
              <a:t>Intern Placement Tracking (IPT) Tutorial for Field Instructors</a:t>
            </a:r>
          </a:p>
        </p:txBody>
      </p:sp>
      <p:sp>
        <p:nvSpPr>
          <p:cNvPr id="4" name="TextBox 3"/>
          <p:cNvSpPr txBox="1"/>
          <p:nvPr/>
        </p:nvSpPr>
        <p:spPr>
          <a:xfrm>
            <a:off x="1340827" y="2067942"/>
            <a:ext cx="6370027" cy="1323439"/>
          </a:xfrm>
          <a:prstGeom prst="rect">
            <a:avLst/>
          </a:prstGeom>
          <a:noFill/>
        </p:spPr>
        <p:txBody>
          <a:bodyPr wrap="square" rtlCol="0">
            <a:spAutoFit/>
          </a:bodyPr>
          <a:lstStyle/>
          <a:p>
            <a:pPr algn="ctr"/>
            <a:r>
              <a:rPr lang="en-US" sz="2000" dirty="0"/>
              <a:t>The University of Tennessee, Knoxville</a:t>
            </a:r>
          </a:p>
          <a:p>
            <a:pPr algn="ctr"/>
            <a:r>
              <a:rPr lang="en-US" sz="2000" dirty="0"/>
              <a:t>College of Social Work</a:t>
            </a:r>
          </a:p>
          <a:p>
            <a:pPr algn="ctr"/>
            <a:r>
              <a:rPr lang="en-US" sz="2000" dirty="0"/>
              <a:t>BSSW and MSSW Programs</a:t>
            </a:r>
          </a:p>
          <a:p>
            <a:pPr algn="ctr"/>
            <a:r>
              <a:rPr lang="en-US" sz="2000" dirty="0"/>
              <a:t>www.csw.utk.edu</a:t>
            </a:r>
          </a:p>
        </p:txBody>
      </p:sp>
    </p:spTree>
    <p:extLst>
      <p:ext uri="{BB962C8B-B14F-4D97-AF65-F5344CB8AC3E}">
        <p14:creationId xmlns:p14="http://schemas.microsoft.com/office/powerpoint/2010/main" val="182955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Learning Plan &amp; Evaluation Forms (continued)</a:t>
            </a:r>
          </a:p>
        </p:txBody>
      </p:sp>
      <p:sp>
        <p:nvSpPr>
          <p:cNvPr id="4" name="TextBox 3"/>
          <p:cNvSpPr txBox="1"/>
          <p:nvPr/>
        </p:nvSpPr>
        <p:spPr>
          <a:xfrm>
            <a:off x="553916" y="1189038"/>
            <a:ext cx="7675684" cy="1569660"/>
          </a:xfrm>
          <a:prstGeom prst="rect">
            <a:avLst/>
          </a:prstGeom>
          <a:noFill/>
        </p:spPr>
        <p:txBody>
          <a:bodyPr wrap="square" rtlCol="0">
            <a:spAutoFit/>
          </a:bodyPr>
          <a:lstStyle/>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600" dirty="0"/>
              <a:t>The Field Instructor should not sign until the student has had the opportunity to review the evaluation, enter comments, and sign the evaluation. The Field Instructor should enter the final signature when all evidence, ratings, and comments have been entered. </a:t>
            </a:r>
            <a:r>
              <a:rPr lang="en-US" sz="1600" b="1" dirty="0"/>
              <a:t>A final signature locks the form.</a:t>
            </a:r>
          </a:p>
          <a:p>
            <a:pPr marL="285750" indent="-285750">
              <a:buFont typeface="Arial" panose="020B0604020202020204" pitchFamily="34" charset="0"/>
              <a:buChar char="•"/>
            </a:pP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4065" y="2820382"/>
            <a:ext cx="4645555" cy="2572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076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Time Sheets</a:t>
            </a:r>
          </a:p>
        </p:txBody>
      </p:sp>
      <p:sp>
        <p:nvSpPr>
          <p:cNvPr id="3" name="Content Placeholder 2"/>
          <p:cNvSpPr>
            <a:spLocks noGrp="1"/>
          </p:cNvSpPr>
          <p:nvPr>
            <p:ph idx="1"/>
          </p:nvPr>
        </p:nvSpPr>
        <p:spPr>
          <a:xfrm>
            <a:off x="457200" y="1137016"/>
            <a:ext cx="8229600" cy="4525963"/>
          </a:xfrm>
        </p:spPr>
        <p:txBody>
          <a:bodyPr/>
          <a:lstStyle/>
          <a:p>
            <a:r>
              <a:rPr lang="en-US" sz="1400" dirty="0"/>
              <a:t>Each student is responsible for maintaining an accurate record of their time by entering the beginning and ending time for each day they are at their field placement. </a:t>
            </a:r>
          </a:p>
          <a:p>
            <a:r>
              <a:rPr lang="en-US" altLang="en-US" sz="1400" dirty="0">
                <a:ea typeface="ＭＳ Ｐゴシック" pitchFamily="34" charset="-128"/>
              </a:rPr>
              <a:t>Students list dates in first column (either the beginning date or week). </a:t>
            </a:r>
          </a:p>
          <a:p>
            <a:r>
              <a:rPr lang="en-US" altLang="en-US" sz="1400" dirty="0">
                <a:ea typeface="ＭＳ Ｐゴシック" pitchFamily="34" charset="-128"/>
              </a:rPr>
              <a:t>Students list times they were at placement under daily columns. Hours should not be entered </a:t>
            </a:r>
            <a:r>
              <a:rPr lang="en-US" altLang="en-US" sz="1400" u="sng" dirty="0">
                <a:ea typeface="ＭＳ Ｐゴシック" pitchFamily="34" charset="-128"/>
              </a:rPr>
              <a:t>before</a:t>
            </a:r>
            <a:r>
              <a:rPr lang="en-US" altLang="en-US" sz="1400" dirty="0">
                <a:ea typeface="ＭＳ Ｐゴシック" pitchFamily="34" charset="-128"/>
              </a:rPr>
              <a:t> they are actually completed. Students enter a total number of hours each week (in decimals) in the “Total Hours for Week” column.  A cumulative total of hours can be found at the bottom of the column.</a:t>
            </a:r>
            <a:endParaRPr lang="en-US" sz="1400" dirty="0"/>
          </a:p>
          <a:p>
            <a:r>
              <a:rPr lang="en-US" sz="1400" dirty="0"/>
              <a:t>Field Instructors are to review the time sheet and enter the supervision date/time on a weekly basis. </a:t>
            </a:r>
          </a:p>
          <a:p>
            <a:endParaRPr lang="en-US" dirty="0"/>
          </a:p>
          <a:p>
            <a:endParaRPr lang="en-US" dirty="0"/>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116" y="3154612"/>
            <a:ext cx="6895000" cy="2719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64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Time Sheets (continued) </a:t>
            </a:r>
          </a:p>
        </p:txBody>
      </p:sp>
      <p:sp>
        <p:nvSpPr>
          <p:cNvPr id="3" name="Content Placeholder 2"/>
          <p:cNvSpPr>
            <a:spLocks noGrp="1"/>
          </p:cNvSpPr>
          <p:nvPr>
            <p:ph idx="1"/>
          </p:nvPr>
        </p:nvSpPr>
        <p:spPr>
          <a:xfrm>
            <a:off x="457200" y="1512277"/>
            <a:ext cx="8229600" cy="4525963"/>
          </a:xfrm>
        </p:spPr>
        <p:txBody>
          <a:bodyPr/>
          <a:lstStyle/>
          <a:p>
            <a:r>
              <a:rPr lang="en-US" altLang="en-US" dirty="0">
                <a:ea typeface="ＭＳ Ｐゴシック" pitchFamily="34" charset="-128"/>
              </a:rPr>
              <a:t>Students should be prompt in entering their daily hours and should do so before the Field Instructor enters the supervision time/date at the end of the week. Please note that this serves as your digital signature and approval of hours for that week.</a:t>
            </a:r>
          </a:p>
          <a:p>
            <a:r>
              <a:rPr lang="en-US" altLang="en-US" dirty="0">
                <a:ea typeface="ＭＳ Ｐゴシック" pitchFamily="34" charset="-128"/>
              </a:rPr>
              <a:t>If you are away from work during a week and unable to provide supervision, you may enter the reason you were unable to provide supervision (e.g. illness, vacation) in the box to approve the hours.</a:t>
            </a:r>
          </a:p>
          <a:p>
            <a:r>
              <a:rPr lang="en-US" dirty="0"/>
              <a:t>Please do NOT sign the time sheet until the end of semester after all hours have been entered and approved. After signing the form, no changes or additions can be made.</a:t>
            </a:r>
          </a:p>
          <a:p>
            <a:r>
              <a:rPr lang="en-US" dirty="0"/>
              <a:t>Don’t forget to click “Save”! </a:t>
            </a:r>
          </a:p>
          <a:p>
            <a:endParaRPr lang="en-US" altLang="en-US" sz="1800" dirty="0">
              <a:ea typeface="ＭＳ Ｐゴシック" pitchFamily="34" charset="-128"/>
            </a:endParaRPr>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446" y="4237890"/>
            <a:ext cx="4953000"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920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Field Concerns Report</a:t>
            </a:r>
          </a:p>
        </p:txBody>
      </p:sp>
      <p:sp>
        <p:nvSpPr>
          <p:cNvPr id="3" name="Content Placeholder 2"/>
          <p:cNvSpPr>
            <a:spLocks noGrp="1"/>
          </p:cNvSpPr>
          <p:nvPr>
            <p:ph idx="1"/>
          </p:nvPr>
        </p:nvSpPr>
        <p:spPr>
          <a:xfrm>
            <a:off x="457200" y="1257300"/>
            <a:ext cx="8229600" cy="5037992"/>
          </a:xfrm>
        </p:spPr>
        <p:txBody>
          <a:bodyPr/>
          <a:lstStyle/>
          <a:p>
            <a:r>
              <a:rPr lang="en-US" dirty="0"/>
              <a:t>A Field Concerns Report is loaded into your student’s forms every semester.  This report is to be used only if you have concerns about your student’s performance or conduct in field.  Please use this form to document concerns, feedback given, and follow-up.</a:t>
            </a:r>
          </a:p>
          <a:p>
            <a:r>
              <a:rPr lang="en-US" dirty="0"/>
              <a:t>If you have additional concerns after resolution of the initial concern, click on Add New Report at the bottom of the form, and you can enter new information about concerns, feedback, and follow-up.</a:t>
            </a:r>
          </a:p>
          <a:p>
            <a:endParaRPr lang="en-US" dirty="0"/>
          </a:p>
          <a:p>
            <a:endParaRPr lang="en-US" dirty="0"/>
          </a:p>
          <a:p>
            <a:endParaRPr lang="en-US" dirty="0"/>
          </a:p>
          <a:p>
            <a:endParaRPr lang="en-US" dirty="0"/>
          </a:p>
        </p:txBody>
      </p:sp>
      <p:pic>
        <p:nvPicPr>
          <p:cNvPr id="7" name="Picture 6"/>
          <p:cNvPicPr/>
          <p:nvPr/>
        </p:nvPicPr>
        <p:blipFill>
          <a:blip r:embed="rId2"/>
          <a:stretch>
            <a:fillRect/>
          </a:stretch>
        </p:blipFill>
        <p:spPr>
          <a:xfrm>
            <a:off x="1503484" y="3083831"/>
            <a:ext cx="5943600" cy="2753032"/>
          </a:xfrm>
          <a:prstGeom prst="rect">
            <a:avLst/>
          </a:prstGeom>
        </p:spPr>
      </p:pic>
    </p:spTree>
    <p:extLst>
      <p:ext uri="{BB962C8B-B14F-4D97-AF65-F5344CB8AC3E}">
        <p14:creationId xmlns:p14="http://schemas.microsoft.com/office/powerpoint/2010/main" val="1066270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5270"/>
          </a:xfrm>
        </p:spPr>
        <p:txBody>
          <a:bodyPr>
            <a:normAutofit/>
          </a:bodyPr>
          <a:lstStyle/>
          <a:p>
            <a:pPr algn="l"/>
            <a:r>
              <a:rPr lang="en-US" sz="2800" b="1" dirty="0">
                <a:latin typeface="+mj-lt"/>
              </a:rPr>
              <a:t>Dismissal Form</a:t>
            </a:r>
          </a:p>
        </p:txBody>
      </p:sp>
      <p:sp>
        <p:nvSpPr>
          <p:cNvPr id="3" name="Content Placeholder 2"/>
          <p:cNvSpPr>
            <a:spLocks noGrp="1"/>
          </p:cNvSpPr>
          <p:nvPr>
            <p:ph idx="1"/>
          </p:nvPr>
        </p:nvSpPr>
        <p:spPr>
          <a:xfrm>
            <a:off x="457200" y="1019908"/>
            <a:ext cx="8229600" cy="4525963"/>
          </a:xfrm>
        </p:spPr>
        <p:txBody>
          <a:bodyPr/>
          <a:lstStyle/>
          <a:p>
            <a:r>
              <a:rPr lang="en-US" dirty="0"/>
              <a:t>If you make a decision to dismiss your student from placement, please contact your Field Coordinator to notify her and to request that a Dismissal Form be uploaded in your student’s forms list. </a:t>
            </a:r>
          </a:p>
          <a:p>
            <a:r>
              <a:rPr lang="en-US" dirty="0"/>
              <a:t>Please enter in the dismissal form specific information regarding the cause of dismissal, including dates and any feedback that was provided to the student regarding the issues.</a:t>
            </a:r>
          </a:p>
          <a:p>
            <a:r>
              <a:rPr lang="en-US" dirty="0"/>
              <a:t>Your documentation is critical in informing the Field Coordinator’s decision as to whether the student is eligible for another placement or will be assigned a grade of No Credit and dismissed from the program.</a:t>
            </a:r>
          </a:p>
          <a:p>
            <a:endParaRPr lang="en-US" dirty="0"/>
          </a:p>
          <a:p>
            <a:endParaRPr lang="en-US" dirty="0"/>
          </a:p>
        </p:txBody>
      </p:sp>
      <p:pic>
        <p:nvPicPr>
          <p:cNvPr id="5" name="Picture 4"/>
          <p:cNvPicPr/>
          <p:nvPr/>
        </p:nvPicPr>
        <p:blipFill>
          <a:blip r:embed="rId2"/>
          <a:stretch>
            <a:fillRect/>
          </a:stretch>
        </p:blipFill>
        <p:spPr>
          <a:xfrm>
            <a:off x="1600200" y="3393831"/>
            <a:ext cx="5943600" cy="2354263"/>
          </a:xfrm>
          <a:prstGeom prst="rect">
            <a:avLst/>
          </a:prstGeom>
        </p:spPr>
      </p:pic>
    </p:spTree>
    <p:extLst>
      <p:ext uri="{BB962C8B-B14F-4D97-AF65-F5344CB8AC3E}">
        <p14:creationId xmlns:p14="http://schemas.microsoft.com/office/powerpoint/2010/main" val="353679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9" y="0"/>
            <a:ext cx="8229600" cy="1143000"/>
          </a:xfrm>
        </p:spPr>
        <p:txBody>
          <a:bodyPr>
            <a:normAutofit/>
          </a:bodyPr>
          <a:lstStyle/>
          <a:p>
            <a:pPr algn="l"/>
            <a:r>
              <a:rPr lang="en-US" sz="2800" b="1" dirty="0">
                <a:latin typeface="+mn-lt"/>
              </a:rPr>
              <a:t>Field Staff Contact Information</a:t>
            </a:r>
            <a:r>
              <a:rPr lang="en-US" sz="2800" dirty="0">
                <a:latin typeface="+mn-lt"/>
              </a:rPr>
              <a:t>		</a:t>
            </a:r>
          </a:p>
        </p:txBody>
      </p:sp>
      <p:sp>
        <p:nvSpPr>
          <p:cNvPr id="3" name="Content Placeholder 2"/>
          <p:cNvSpPr>
            <a:spLocks noGrp="1"/>
          </p:cNvSpPr>
          <p:nvPr>
            <p:ph idx="1"/>
          </p:nvPr>
        </p:nvSpPr>
        <p:spPr>
          <a:xfrm>
            <a:off x="263769" y="958362"/>
            <a:ext cx="8493370" cy="5205045"/>
          </a:xfrm>
        </p:spPr>
        <p:txBody>
          <a:bodyPr>
            <a:normAutofit/>
          </a:bodyPr>
          <a:lstStyle/>
          <a:p>
            <a:pPr>
              <a:lnSpc>
                <a:spcPct val="80000"/>
              </a:lnSpc>
              <a:buNone/>
              <a:defRPr/>
            </a:pPr>
            <a:r>
              <a:rPr lang="en-US" b="1" i="1" dirty="0">
                <a:solidFill>
                  <a:schemeClr val="tx1"/>
                </a:solidFill>
              </a:rPr>
              <a:t>Director of Field Education</a:t>
            </a:r>
          </a:p>
          <a:p>
            <a:pPr>
              <a:lnSpc>
                <a:spcPct val="80000"/>
              </a:lnSpc>
              <a:buNone/>
              <a:defRPr/>
            </a:pPr>
            <a:r>
              <a:rPr lang="en-US" dirty="0">
                <a:solidFill>
                  <a:schemeClr val="tx1"/>
                </a:solidFill>
              </a:rPr>
              <a:t>Kim Mallory, </a:t>
            </a:r>
            <a:r>
              <a:rPr lang="en-US" dirty="0">
                <a:solidFill>
                  <a:schemeClr val="tx1"/>
                </a:solidFill>
                <a:hlinkClick r:id="rId2"/>
              </a:rPr>
              <a:t>kcrane@utk.edu</a:t>
            </a:r>
            <a:r>
              <a:rPr lang="en-US" dirty="0">
                <a:solidFill>
                  <a:schemeClr val="tx1"/>
                </a:solidFill>
              </a:rPr>
              <a:t>,  865-974-8984 </a:t>
            </a:r>
          </a:p>
          <a:p>
            <a:pPr>
              <a:lnSpc>
                <a:spcPct val="80000"/>
              </a:lnSpc>
              <a:buNone/>
              <a:defRPr/>
            </a:pPr>
            <a:endParaRPr lang="en-US" dirty="0">
              <a:solidFill>
                <a:schemeClr val="tx1"/>
              </a:solidFill>
            </a:endParaRPr>
          </a:p>
          <a:p>
            <a:pPr>
              <a:lnSpc>
                <a:spcPct val="80000"/>
              </a:lnSpc>
              <a:buNone/>
              <a:defRPr/>
            </a:pPr>
            <a:r>
              <a:rPr lang="en-US" b="1" i="1" dirty="0">
                <a:solidFill>
                  <a:schemeClr val="tx1"/>
                </a:solidFill>
              </a:rPr>
              <a:t>Knoxville Campus</a:t>
            </a:r>
          </a:p>
          <a:p>
            <a:pPr>
              <a:lnSpc>
                <a:spcPct val="80000"/>
              </a:lnSpc>
              <a:buNone/>
              <a:defRPr/>
            </a:pPr>
            <a:r>
              <a:rPr lang="en-US" dirty="0">
                <a:solidFill>
                  <a:schemeClr val="tx1"/>
                </a:solidFill>
              </a:rPr>
              <a:t>Associate Director of Field Education and BSSW Field Coordinator: Kim Denton, </a:t>
            </a:r>
            <a:r>
              <a:rPr lang="en-US" dirty="0">
                <a:solidFill>
                  <a:schemeClr val="tx1"/>
                </a:solidFill>
                <a:hlinkClick r:id="rId3"/>
              </a:rPr>
              <a:t>kddenton@utk.edu</a:t>
            </a:r>
            <a:r>
              <a:rPr lang="en-US" dirty="0">
                <a:solidFill>
                  <a:schemeClr val="tx1"/>
                </a:solidFill>
              </a:rPr>
              <a:t>, 865-974-6677</a:t>
            </a:r>
            <a:r>
              <a:rPr lang="en-US" u="sng" dirty="0">
                <a:solidFill>
                  <a:schemeClr val="tx1"/>
                </a:solidFill>
              </a:rPr>
              <a:t> </a:t>
            </a:r>
            <a:r>
              <a:rPr lang="en-US" b="1" i="1" dirty="0">
                <a:solidFill>
                  <a:schemeClr val="tx1"/>
                </a:solidFill>
              </a:rPr>
              <a:t> </a:t>
            </a:r>
          </a:p>
          <a:p>
            <a:pPr>
              <a:lnSpc>
                <a:spcPct val="80000"/>
              </a:lnSpc>
              <a:buNone/>
              <a:defRPr/>
            </a:pPr>
            <a:r>
              <a:rPr lang="en-US" dirty="0">
                <a:solidFill>
                  <a:schemeClr val="tx1"/>
                </a:solidFill>
              </a:rPr>
              <a:t>MSSW Coordinator:  Martina Ward, </a:t>
            </a:r>
            <a:r>
              <a:rPr lang="en-US" dirty="0">
                <a:solidFill>
                  <a:schemeClr val="tx1"/>
                </a:solidFill>
                <a:hlinkClick r:id="rId4"/>
              </a:rPr>
              <a:t>mward21@utk.edu</a:t>
            </a:r>
            <a:r>
              <a:rPr lang="en-US" dirty="0">
                <a:solidFill>
                  <a:schemeClr val="tx1"/>
                </a:solidFill>
              </a:rPr>
              <a:t>, 865-974-7512 </a:t>
            </a:r>
          </a:p>
          <a:p>
            <a:pPr>
              <a:lnSpc>
                <a:spcPct val="80000"/>
              </a:lnSpc>
              <a:buNone/>
              <a:defRPr/>
            </a:pPr>
            <a:r>
              <a:rPr lang="en-US" dirty="0">
                <a:solidFill>
                  <a:schemeClr val="tx1"/>
                </a:solidFill>
              </a:rPr>
              <a:t>Online BSSW &amp; CSW Agency Recruitment: Brittany Adams, </a:t>
            </a:r>
            <a:r>
              <a:rPr lang="en-US" dirty="0">
                <a:solidFill>
                  <a:schemeClr val="tx1"/>
                </a:solidFill>
                <a:hlinkClick r:id="rId5"/>
              </a:rPr>
              <a:t>blong8@utk.edu</a:t>
            </a:r>
            <a:r>
              <a:rPr lang="en-US" dirty="0">
                <a:solidFill>
                  <a:schemeClr val="tx1"/>
                </a:solidFill>
              </a:rPr>
              <a:t>, 865-974-7502</a:t>
            </a:r>
          </a:p>
          <a:p>
            <a:pPr>
              <a:lnSpc>
                <a:spcPct val="80000"/>
              </a:lnSpc>
              <a:buNone/>
              <a:defRPr/>
            </a:pPr>
            <a:r>
              <a:rPr lang="en-US" dirty="0">
                <a:solidFill>
                  <a:schemeClr val="tx1"/>
                </a:solidFill>
              </a:rPr>
              <a:t>Field Support Staff:  Hannah Collins, </a:t>
            </a:r>
            <a:r>
              <a:rPr lang="en-US" dirty="0">
                <a:solidFill>
                  <a:schemeClr val="tx1"/>
                </a:solidFill>
                <a:hlinkClick r:id="rId6"/>
              </a:rPr>
              <a:t>hbrown22@utk.edu</a:t>
            </a:r>
            <a:r>
              <a:rPr lang="en-US" dirty="0">
                <a:solidFill>
                  <a:schemeClr val="tx1"/>
                </a:solidFill>
              </a:rPr>
              <a:t>, </a:t>
            </a:r>
            <a:r>
              <a:rPr lang="en-US" dirty="0"/>
              <a:t>865-974-3175</a:t>
            </a:r>
          </a:p>
          <a:p>
            <a:pPr>
              <a:lnSpc>
                <a:spcPct val="80000"/>
              </a:lnSpc>
              <a:buNone/>
              <a:defRPr/>
            </a:pPr>
            <a:r>
              <a:rPr lang="en-US" dirty="0">
                <a:solidFill>
                  <a:schemeClr val="tx1"/>
                </a:solidFill>
              </a:rPr>
              <a:t>		</a:t>
            </a:r>
            <a:endParaRPr lang="en-US" u="sng" dirty="0">
              <a:solidFill>
                <a:schemeClr val="tx1"/>
              </a:solidFill>
            </a:endParaRPr>
          </a:p>
          <a:p>
            <a:pPr>
              <a:lnSpc>
                <a:spcPct val="80000"/>
              </a:lnSpc>
              <a:buNone/>
              <a:defRPr/>
            </a:pPr>
            <a:r>
              <a:rPr lang="en-US" b="1" i="1" dirty="0">
                <a:solidFill>
                  <a:schemeClr val="tx1"/>
                </a:solidFill>
              </a:rPr>
              <a:t>Nashville Campus </a:t>
            </a:r>
          </a:p>
          <a:p>
            <a:pPr>
              <a:lnSpc>
                <a:spcPct val="80000"/>
              </a:lnSpc>
              <a:buNone/>
              <a:defRPr/>
            </a:pPr>
            <a:r>
              <a:rPr lang="en-US" dirty="0">
                <a:solidFill>
                  <a:schemeClr val="tx1"/>
                </a:solidFill>
              </a:rPr>
              <a:t>MSSW Field Coordinator: Allison Diehl, </a:t>
            </a:r>
            <a:r>
              <a:rPr lang="en-US" dirty="0">
                <a:solidFill>
                  <a:schemeClr val="tx1"/>
                </a:solidFill>
                <a:hlinkClick r:id="rId7"/>
              </a:rPr>
              <a:t>amilam7@utk.edu</a:t>
            </a:r>
            <a:r>
              <a:rPr lang="en-US" dirty="0">
                <a:solidFill>
                  <a:schemeClr val="tx1"/>
                </a:solidFill>
              </a:rPr>
              <a:t>, 615-432-5248</a:t>
            </a:r>
          </a:p>
          <a:p>
            <a:pPr>
              <a:lnSpc>
                <a:spcPct val="80000"/>
              </a:lnSpc>
              <a:buNone/>
              <a:defRPr/>
            </a:pPr>
            <a:r>
              <a:rPr lang="en-US" dirty="0">
                <a:solidFill>
                  <a:schemeClr val="tx1"/>
                </a:solidFill>
              </a:rPr>
              <a:t>Field Support Staff:  Cassidy Hebert, </a:t>
            </a:r>
            <a:r>
              <a:rPr lang="en-US" dirty="0">
                <a:solidFill>
                  <a:schemeClr val="tx1"/>
                </a:solidFill>
                <a:hlinkClick r:id="rId8"/>
              </a:rPr>
              <a:t>chebert8@utk.edu</a:t>
            </a:r>
            <a:r>
              <a:rPr lang="en-US" dirty="0">
                <a:solidFill>
                  <a:schemeClr val="tx1"/>
                </a:solidFill>
              </a:rPr>
              <a:t>,  </a:t>
            </a:r>
            <a:r>
              <a:rPr lang="en-US" dirty="0"/>
              <a:t>615-782-6153</a:t>
            </a:r>
          </a:p>
          <a:p>
            <a:pPr>
              <a:lnSpc>
                <a:spcPct val="80000"/>
              </a:lnSpc>
              <a:buNone/>
              <a:defRPr/>
            </a:pPr>
            <a:endParaRPr lang="en-US" u="sng" dirty="0">
              <a:solidFill>
                <a:schemeClr val="tx1"/>
              </a:solidFill>
            </a:endParaRPr>
          </a:p>
          <a:p>
            <a:pPr>
              <a:lnSpc>
                <a:spcPct val="80000"/>
              </a:lnSpc>
              <a:buNone/>
              <a:defRPr/>
            </a:pPr>
            <a:r>
              <a:rPr lang="en-US" b="1" i="1" dirty="0">
                <a:solidFill>
                  <a:schemeClr val="tx1"/>
                </a:solidFill>
              </a:rPr>
              <a:t>Distance Education (Online)</a:t>
            </a:r>
          </a:p>
          <a:p>
            <a:pPr>
              <a:lnSpc>
                <a:spcPct val="80000"/>
              </a:lnSpc>
              <a:buNone/>
              <a:defRPr/>
            </a:pPr>
            <a:r>
              <a:rPr lang="en-US" dirty="0">
                <a:solidFill>
                  <a:schemeClr val="tx1"/>
                </a:solidFill>
              </a:rPr>
              <a:t>MSSW Field Coordinator: Tami Walker, </a:t>
            </a:r>
            <a:r>
              <a:rPr lang="en-US" dirty="0">
                <a:solidFill>
                  <a:schemeClr val="tx1"/>
                </a:solidFill>
                <a:hlinkClick r:id="rId9"/>
              </a:rPr>
              <a:t>twalker7@utk.edu</a:t>
            </a:r>
            <a:r>
              <a:rPr lang="en-US" dirty="0">
                <a:solidFill>
                  <a:schemeClr val="tx1"/>
                </a:solidFill>
              </a:rPr>
              <a:t>,  615-988-9488</a:t>
            </a:r>
          </a:p>
          <a:p>
            <a:pPr>
              <a:lnSpc>
                <a:spcPct val="80000"/>
              </a:lnSpc>
              <a:buNone/>
              <a:defRPr/>
            </a:pPr>
            <a:r>
              <a:rPr lang="en-US" dirty="0">
                <a:solidFill>
                  <a:schemeClr val="tx1"/>
                </a:solidFill>
              </a:rPr>
              <a:t>MSSW Field Coordinator: Alicia Hirt, </a:t>
            </a:r>
            <a:r>
              <a:rPr lang="en-US" dirty="0">
                <a:solidFill>
                  <a:schemeClr val="tx1"/>
                </a:solidFill>
                <a:hlinkClick r:id="rId10"/>
              </a:rPr>
              <a:t>ahirt2@utk.edu</a:t>
            </a:r>
            <a:r>
              <a:rPr lang="en-US" dirty="0">
                <a:solidFill>
                  <a:schemeClr val="tx1"/>
                </a:solidFill>
              </a:rPr>
              <a:t>,  </a:t>
            </a:r>
            <a:r>
              <a:rPr lang="en-US" dirty="0"/>
              <a:t>615-782-5192</a:t>
            </a:r>
            <a:endParaRPr lang="en-US" dirty="0">
              <a:solidFill>
                <a:schemeClr val="tx1"/>
              </a:solidFill>
            </a:endParaRPr>
          </a:p>
          <a:p>
            <a:pPr>
              <a:lnSpc>
                <a:spcPct val="80000"/>
              </a:lnSpc>
              <a:buNone/>
              <a:defRPr/>
            </a:pPr>
            <a:r>
              <a:rPr lang="en-US" dirty="0">
                <a:solidFill>
                  <a:schemeClr val="tx1"/>
                </a:solidFill>
              </a:rPr>
              <a:t>Field Support Staff: Cassidy Hebert, </a:t>
            </a:r>
            <a:r>
              <a:rPr lang="en-US" dirty="0">
                <a:solidFill>
                  <a:schemeClr val="tx1"/>
                </a:solidFill>
                <a:hlinkClick r:id="rId8"/>
              </a:rPr>
              <a:t>chebert8@utk.edu</a:t>
            </a:r>
            <a:r>
              <a:rPr lang="en-US" dirty="0">
                <a:solidFill>
                  <a:schemeClr val="tx1"/>
                </a:solidFill>
              </a:rPr>
              <a:t>, 615-782-6153 </a:t>
            </a:r>
          </a:p>
          <a:p>
            <a:pPr>
              <a:lnSpc>
                <a:spcPct val="80000"/>
              </a:lnSpc>
              <a:buNone/>
              <a:defRPr/>
            </a:pPr>
            <a:endParaRPr lang="en-US" dirty="0">
              <a:solidFill>
                <a:schemeClr val="tx1"/>
              </a:solidFill>
            </a:endParaRPr>
          </a:p>
          <a:p>
            <a:pPr>
              <a:lnSpc>
                <a:spcPct val="80000"/>
              </a:lnSpc>
              <a:buNone/>
              <a:defRPr/>
            </a:pPr>
            <a:r>
              <a:rPr lang="en-US" dirty="0">
                <a:solidFill>
                  <a:schemeClr val="tx1"/>
                </a:solidFill>
              </a:rPr>
              <a:t>MSSW Field Coordinator: Rachel Ross, </a:t>
            </a:r>
            <a:r>
              <a:rPr lang="en-US" dirty="0">
                <a:solidFill>
                  <a:schemeClr val="tx1"/>
                </a:solidFill>
                <a:hlinkClick r:id="rId11"/>
              </a:rPr>
              <a:t>rcooper7@utk.edu</a:t>
            </a:r>
            <a:r>
              <a:rPr lang="en-US" dirty="0">
                <a:solidFill>
                  <a:schemeClr val="tx1"/>
                </a:solidFill>
              </a:rPr>
              <a:t> </a:t>
            </a:r>
          </a:p>
          <a:p>
            <a:pPr>
              <a:lnSpc>
                <a:spcPct val="80000"/>
              </a:lnSpc>
              <a:buNone/>
              <a:defRPr/>
            </a:pPr>
            <a:r>
              <a:rPr lang="en-US" dirty="0">
                <a:solidFill>
                  <a:schemeClr val="tx1"/>
                </a:solidFill>
              </a:rPr>
              <a:t>Field Support Staff:  Hannah Collins, </a:t>
            </a:r>
            <a:r>
              <a:rPr lang="en-US" dirty="0">
                <a:solidFill>
                  <a:schemeClr val="tx1"/>
                </a:solidFill>
                <a:hlinkClick r:id="rId6"/>
              </a:rPr>
              <a:t>hbrown22@utk.edu</a:t>
            </a:r>
            <a:r>
              <a:rPr lang="en-US" dirty="0">
                <a:solidFill>
                  <a:schemeClr val="tx1"/>
                </a:solidFill>
              </a:rPr>
              <a:t>, </a:t>
            </a:r>
            <a:r>
              <a:rPr lang="en-US" dirty="0"/>
              <a:t>865-974-3175</a:t>
            </a:r>
          </a:p>
          <a:p>
            <a:pPr>
              <a:lnSpc>
                <a:spcPct val="80000"/>
              </a:lnSpc>
              <a:buNone/>
              <a:defRPr/>
            </a:pPr>
            <a:endParaRPr lang="en-US" dirty="0">
              <a:solidFill>
                <a:srgbClr val="FF0000"/>
              </a:solidFill>
            </a:endParaRPr>
          </a:p>
        </p:txBody>
      </p:sp>
    </p:spTree>
    <p:extLst>
      <p:ext uri="{BB962C8B-B14F-4D97-AF65-F5344CB8AC3E}">
        <p14:creationId xmlns:p14="http://schemas.microsoft.com/office/powerpoint/2010/main" val="259577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latin typeface="+mn-lt"/>
              </a:rPr>
              <a:t>	</a:t>
            </a:r>
          </a:p>
        </p:txBody>
      </p:sp>
      <p:sp>
        <p:nvSpPr>
          <p:cNvPr id="3" name="Content Placeholder 2"/>
          <p:cNvSpPr>
            <a:spLocks noGrp="1"/>
          </p:cNvSpPr>
          <p:nvPr>
            <p:ph idx="1"/>
          </p:nvPr>
        </p:nvSpPr>
        <p:spPr>
          <a:xfrm>
            <a:off x="457200" y="1354015"/>
            <a:ext cx="8229600" cy="4525963"/>
          </a:xfrm>
        </p:spPr>
        <p:txBody>
          <a:bodyPr>
            <a:normAutofit/>
          </a:bodyPr>
          <a:lstStyle/>
          <a:p>
            <a:pPr algn="ctr">
              <a:lnSpc>
                <a:spcPct val="80000"/>
              </a:lnSpc>
              <a:buNone/>
              <a:defRPr/>
            </a:pPr>
            <a:r>
              <a:rPr lang="en-US" sz="8800" dirty="0">
                <a:latin typeface="Freestyle Script" panose="030804020302050B0404" pitchFamily="66" charset="0"/>
              </a:rPr>
              <a:t>Thank you!</a:t>
            </a:r>
          </a:p>
          <a:p>
            <a:pPr>
              <a:lnSpc>
                <a:spcPct val="80000"/>
              </a:lnSpc>
              <a:buNone/>
              <a:defRPr/>
            </a:pPr>
            <a:endParaRPr lang="en-US" dirty="0">
              <a:solidFill>
                <a:srgbClr val="FF0000"/>
              </a:solidFill>
            </a:endParaRPr>
          </a:p>
          <a:p>
            <a:pPr marL="0" indent="0" algn="ctr">
              <a:buNone/>
            </a:pPr>
            <a:r>
              <a:rPr lang="en-US" sz="2000" dirty="0"/>
              <a:t>Please contact us if you need assistance with IPT or any field related issues. </a:t>
            </a:r>
          </a:p>
          <a:p>
            <a:pPr marL="0" indent="0" algn="ctr">
              <a:buNone/>
            </a:pPr>
            <a:r>
              <a:rPr lang="en-US" sz="2000" dirty="0"/>
              <a:t>We appreciate you and all you do for our students!</a:t>
            </a:r>
          </a:p>
          <a:p>
            <a:pPr>
              <a:lnSpc>
                <a:spcPct val="80000"/>
              </a:lnSpc>
              <a:buNone/>
              <a:defRPr/>
            </a:pPr>
            <a:endParaRPr lang="en-US" dirty="0">
              <a:solidFill>
                <a:srgbClr val="FF0000"/>
              </a:solidFill>
            </a:endParaRPr>
          </a:p>
        </p:txBody>
      </p:sp>
    </p:spTree>
    <p:extLst>
      <p:ext uri="{BB962C8B-B14F-4D97-AF65-F5344CB8AC3E}">
        <p14:creationId xmlns:p14="http://schemas.microsoft.com/office/powerpoint/2010/main" val="361816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IPT Overview</a:t>
            </a:r>
            <a:r>
              <a:rPr lang="en-US" sz="3600" b="1" dirty="0">
                <a:latin typeface="+mn-lt"/>
              </a:rPr>
              <a:t>	</a:t>
            </a:r>
          </a:p>
        </p:txBody>
      </p:sp>
      <p:sp>
        <p:nvSpPr>
          <p:cNvPr id="3" name="Content Placeholder 2"/>
          <p:cNvSpPr>
            <a:spLocks noGrp="1"/>
          </p:cNvSpPr>
          <p:nvPr>
            <p:ph idx="1"/>
          </p:nvPr>
        </p:nvSpPr>
        <p:spPr>
          <a:xfrm>
            <a:off x="457200" y="1345223"/>
            <a:ext cx="8229600" cy="4765431"/>
          </a:xfrm>
        </p:spPr>
        <p:txBody>
          <a:bodyPr>
            <a:normAutofit fontScale="92500"/>
          </a:bodyPr>
          <a:lstStyle/>
          <a:p>
            <a:pPr marL="0" indent="0">
              <a:lnSpc>
                <a:spcPct val="110000"/>
              </a:lnSpc>
              <a:buNone/>
            </a:pPr>
            <a:r>
              <a:rPr lang="en-US" sz="1700" dirty="0"/>
              <a:t>The Intern Placement Tracking (IPT) system is a web-based software system designed to keep track of student field placements and field forms.  This system also serves as the database for all field placement organizations and field instructors. </a:t>
            </a:r>
          </a:p>
          <a:p>
            <a:pPr marL="0" indent="0">
              <a:lnSpc>
                <a:spcPct val="110000"/>
              </a:lnSpc>
              <a:buNone/>
            </a:pPr>
            <a:r>
              <a:rPr lang="en-US" sz="1700" dirty="0"/>
              <a:t>Some key benefits of IPT:</a:t>
            </a:r>
          </a:p>
          <a:p>
            <a:pPr>
              <a:lnSpc>
                <a:spcPct val="110000"/>
              </a:lnSpc>
              <a:buNone/>
            </a:pPr>
            <a:endParaRPr lang="en-US" altLang="en-US" sz="1700" dirty="0">
              <a:ea typeface="ＭＳ Ｐゴシック" pitchFamily="34" charset="-128"/>
            </a:endParaRPr>
          </a:p>
          <a:p>
            <a:pPr>
              <a:lnSpc>
                <a:spcPct val="110000"/>
              </a:lnSpc>
            </a:pPr>
            <a:r>
              <a:rPr lang="en-US" altLang="en-US" sz="1700" dirty="0">
                <a:ea typeface="ＭＳ Ｐゴシック" pitchFamily="34" charset="-128"/>
              </a:rPr>
              <a:t>Provides students with access to their own personal pages to enter personal and emergency contact information for their field instructors. You will be able to access your student’s page.</a:t>
            </a:r>
          </a:p>
          <a:p>
            <a:pPr>
              <a:lnSpc>
                <a:spcPct val="110000"/>
              </a:lnSpc>
              <a:buNone/>
            </a:pPr>
            <a:endParaRPr lang="en-US" altLang="en-US" sz="1700" dirty="0">
              <a:ea typeface="ＭＳ Ｐゴシック" pitchFamily="34" charset="-128"/>
            </a:endParaRPr>
          </a:p>
          <a:p>
            <a:pPr>
              <a:lnSpc>
                <a:spcPct val="110000"/>
              </a:lnSpc>
            </a:pPr>
            <a:r>
              <a:rPr lang="en-US" altLang="en-US" sz="1700" dirty="0">
                <a:ea typeface="ＭＳ Ｐゴシック" pitchFamily="34" charset="-128"/>
              </a:rPr>
              <a:t>Provides Field Instructors, Liaisons, and students with 24/7 online access to their own field forms, including the time sheet and  learning plan &amp; evaluation form.  You will complete and sign all field forms online.  Once completed, these forms are submitted and archived online.</a:t>
            </a:r>
          </a:p>
          <a:p>
            <a:pPr marL="0" indent="0">
              <a:lnSpc>
                <a:spcPct val="110000"/>
              </a:lnSpc>
              <a:buNone/>
            </a:pPr>
            <a:endParaRPr lang="en-US" sz="1700" dirty="0"/>
          </a:p>
          <a:p>
            <a:pPr marL="0" indent="0">
              <a:lnSpc>
                <a:spcPct val="110000"/>
              </a:lnSpc>
              <a:buNone/>
            </a:pPr>
            <a:r>
              <a:rPr lang="en-US" altLang="en-US" sz="1700" b="1" dirty="0">
                <a:ea typeface="ＭＳ Ｐゴシック" pitchFamily="34" charset="-128"/>
              </a:rPr>
              <a:t>Privacy Notice</a:t>
            </a:r>
            <a:r>
              <a:rPr lang="en-US" altLang="en-US" sz="1700" dirty="0">
                <a:ea typeface="ＭＳ Ｐゴシック" pitchFamily="34" charset="-128"/>
              </a:rPr>
              <a:t>: Although this is a web-based program, none of your personal information is available to the general public. Your information is password protected and the only people who may view your information are the field support team at the CSW and your students.</a:t>
            </a:r>
          </a:p>
          <a:p>
            <a:pPr>
              <a:lnSpc>
                <a:spcPct val="110000"/>
              </a:lnSpc>
            </a:pPr>
            <a:endParaRPr lang="en-US" altLang="en-US" sz="1700" dirty="0">
              <a:latin typeface="+mn-lt"/>
              <a:ea typeface="ＭＳ Ｐゴシック" pitchFamily="34" charset="-128"/>
            </a:endParaRPr>
          </a:p>
          <a:p>
            <a:pPr marL="0" indent="0">
              <a:buNone/>
            </a:pPr>
            <a:endParaRPr lang="en-US" sz="1800" dirty="0">
              <a:latin typeface="+mn-lt"/>
            </a:endParaRPr>
          </a:p>
          <a:p>
            <a:endParaRPr lang="en-US" dirty="0"/>
          </a:p>
        </p:txBody>
      </p:sp>
    </p:spTree>
    <p:extLst>
      <p:ext uri="{BB962C8B-B14F-4D97-AF65-F5344CB8AC3E}">
        <p14:creationId xmlns:p14="http://schemas.microsoft.com/office/powerpoint/2010/main" val="169614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292" y="3223059"/>
            <a:ext cx="3283212" cy="2321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pPr algn="l"/>
            <a:r>
              <a:rPr lang="en-US" sz="2800" b="1" dirty="0">
                <a:latin typeface="+mn-lt"/>
              </a:rPr>
              <a:t>Getting Started</a:t>
            </a:r>
          </a:p>
        </p:txBody>
      </p:sp>
      <p:sp>
        <p:nvSpPr>
          <p:cNvPr id="3" name="Content Placeholder 2"/>
          <p:cNvSpPr>
            <a:spLocks noGrp="1"/>
          </p:cNvSpPr>
          <p:nvPr>
            <p:ph idx="1"/>
          </p:nvPr>
        </p:nvSpPr>
        <p:spPr>
          <a:xfrm>
            <a:off x="457200" y="1286472"/>
            <a:ext cx="8229600" cy="4929690"/>
          </a:xfrm>
        </p:spPr>
        <p:txBody>
          <a:bodyPr/>
          <a:lstStyle/>
          <a:p>
            <a:r>
              <a:rPr lang="en-US" altLang="en-US" dirty="0">
                <a:ea typeface="ＭＳ Ｐゴシック" pitchFamily="34" charset="-128"/>
              </a:rPr>
              <a:t>The IPT website is located at: </a:t>
            </a:r>
            <a:r>
              <a:rPr lang="en-US" altLang="en-US" dirty="0">
                <a:ea typeface="ＭＳ Ｐゴシック" pitchFamily="34" charset="-128"/>
                <a:hlinkClick r:id="rId3"/>
              </a:rPr>
              <a:t>www.runipt.com</a:t>
            </a:r>
            <a:r>
              <a:rPr lang="en-US" altLang="en-US" dirty="0">
                <a:ea typeface="ＭＳ Ｐゴシック" pitchFamily="34" charset="-128"/>
              </a:rPr>
              <a:t> (please bookmark this page).</a:t>
            </a:r>
          </a:p>
          <a:p>
            <a:r>
              <a:rPr lang="en-US" dirty="0">
                <a:ea typeface="ＭＳ Ｐゴシック" pitchFamily="34" charset="-128"/>
              </a:rPr>
              <a:t>Three fields are required for login: organization ID, user name, and password. All information entered in these fields is case sensitive.</a:t>
            </a:r>
          </a:p>
          <a:p>
            <a:r>
              <a:rPr lang="en-US" dirty="0">
                <a:ea typeface="ＭＳ Ｐゴシック" pitchFamily="34" charset="-128"/>
              </a:rPr>
              <a:t>The organization ID for </a:t>
            </a:r>
            <a:r>
              <a:rPr lang="en-US" u="sng" dirty="0">
                <a:ea typeface="ＭＳ Ｐゴシック" pitchFamily="34" charset="-128"/>
              </a:rPr>
              <a:t>everyone</a:t>
            </a:r>
            <a:r>
              <a:rPr lang="en-US" dirty="0">
                <a:ea typeface="ＭＳ Ｐゴシック" pitchFamily="34" charset="-128"/>
              </a:rPr>
              <a:t> using our IPT system is: </a:t>
            </a:r>
            <a:r>
              <a:rPr lang="en-US" b="1" dirty="0">
                <a:ea typeface="ＭＳ Ｐゴシック" pitchFamily="34" charset="-128"/>
              </a:rPr>
              <a:t>utcsw</a:t>
            </a:r>
            <a:r>
              <a:rPr lang="en-US" dirty="0">
                <a:ea typeface="ＭＳ Ｐゴシック" pitchFamily="34" charset="-128"/>
              </a:rPr>
              <a:t> </a:t>
            </a:r>
            <a:endParaRPr lang="en-US" dirty="0"/>
          </a:p>
          <a:p>
            <a:r>
              <a:rPr lang="en-US" dirty="0"/>
              <a:t>The CSW will supply all field instructors with a temporary (default) user name and password. </a:t>
            </a:r>
          </a:p>
          <a:p>
            <a:r>
              <a:rPr lang="en-US" dirty="0"/>
              <a:t>You will be prompted to set a new username and password after your initial login. If you forget either your user name or password please contact your field support staff to have them reset to the default. </a:t>
            </a:r>
          </a:p>
          <a:p>
            <a:pPr marL="0" indent="0">
              <a:buNone/>
            </a:pPr>
            <a:r>
              <a:rPr lang="en-US" dirty="0"/>
              <a:t> </a:t>
            </a:r>
          </a:p>
        </p:txBody>
      </p:sp>
      <p:sp>
        <p:nvSpPr>
          <p:cNvPr id="4" name="Rectangle 3"/>
          <p:cNvSpPr/>
          <p:nvPr/>
        </p:nvSpPr>
        <p:spPr>
          <a:xfrm>
            <a:off x="665659" y="5448094"/>
            <a:ext cx="7807570" cy="584775"/>
          </a:xfrm>
          <a:prstGeom prst="rect">
            <a:avLst/>
          </a:prstGeom>
        </p:spPr>
        <p:txBody>
          <a:bodyPr wrap="square">
            <a:spAutoFit/>
          </a:bodyPr>
          <a:lstStyle/>
          <a:p>
            <a:r>
              <a:rPr lang="en-US" sz="1600" b="1" dirty="0"/>
              <a:t>NOTE: </a:t>
            </a:r>
            <a:r>
              <a:rPr lang="en-US" sz="1600" dirty="0"/>
              <a:t>IPT does not always work well with Safari. If you have a Mac and are having problems with Safari, try Mozilla Firefox, Internet Explorer or Google Chrome.</a:t>
            </a:r>
          </a:p>
        </p:txBody>
      </p:sp>
    </p:spTree>
    <p:extLst>
      <p:ext uri="{BB962C8B-B14F-4D97-AF65-F5344CB8AC3E}">
        <p14:creationId xmlns:p14="http://schemas.microsoft.com/office/powerpoint/2010/main" val="209345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IPT Home Page</a:t>
            </a:r>
          </a:p>
        </p:txBody>
      </p:sp>
      <p:sp>
        <p:nvSpPr>
          <p:cNvPr id="3" name="Content Placeholder 2"/>
          <p:cNvSpPr>
            <a:spLocks noGrp="1"/>
          </p:cNvSpPr>
          <p:nvPr>
            <p:ph idx="1"/>
          </p:nvPr>
        </p:nvSpPr>
        <p:spPr>
          <a:xfrm>
            <a:off x="457200" y="1151792"/>
            <a:ext cx="8229600" cy="4798525"/>
          </a:xfrm>
        </p:spPr>
        <p:txBody>
          <a:bodyPr>
            <a:normAutofit/>
          </a:bodyPr>
          <a:lstStyle/>
          <a:p>
            <a:pPr>
              <a:lnSpc>
                <a:spcPct val="80000"/>
              </a:lnSpc>
            </a:pPr>
            <a:r>
              <a:rPr lang="en-US" dirty="0"/>
              <a:t>The Home Page is the starting point for accessing the information and functions of the IPT system. </a:t>
            </a:r>
            <a:endParaRPr lang="en-US" altLang="en-US" dirty="0">
              <a:ea typeface="ＭＳ Ｐゴシック" pitchFamily="34" charset="-128"/>
            </a:endParaRPr>
          </a:p>
          <a:p>
            <a:pPr>
              <a:lnSpc>
                <a:spcPct val="80000"/>
              </a:lnSpc>
            </a:pPr>
            <a:r>
              <a:rPr lang="en-US" altLang="en-US" dirty="0">
                <a:ea typeface="ＭＳ Ｐゴシック" pitchFamily="34" charset="-128"/>
              </a:rPr>
              <a:t>Make sure that your name appears in the blue banner at the top of the page.</a:t>
            </a:r>
          </a:p>
          <a:p>
            <a:pPr>
              <a:lnSpc>
                <a:spcPct val="80000"/>
              </a:lnSpc>
            </a:pPr>
            <a:r>
              <a:rPr lang="en-US" altLang="en-US" dirty="0">
                <a:ea typeface="ＭＳ Ｐゴシック" pitchFamily="34" charset="-128"/>
              </a:rPr>
              <a:t>In the gray section of the page, on the left-hand side, you should see links for the following:</a:t>
            </a:r>
          </a:p>
          <a:p>
            <a:pPr lvl="1">
              <a:lnSpc>
                <a:spcPct val="80000"/>
              </a:lnSpc>
            </a:pPr>
            <a:r>
              <a:rPr lang="en-US" altLang="en-US" sz="1600" dirty="0">
                <a:latin typeface="+mn-lt"/>
                <a:ea typeface="ＭＳ Ｐゴシック" pitchFamily="34" charset="-128"/>
              </a:rPr>
              <a:t>My Forms</a:t>
            </a:r>
          </a:p>
          <a:p>
            <a:pPr lvl="1">
              <a:lnSpc>
                <a:spcPct val="80000"/>
              </a:lnSpc>
            </a:pPr>
            <a:r>
              <a:rPr lang="en-US" altLang="en-US" sz="1600" dirty="0">
                <a:latin typeface="+mn-lt"/>
                <a:ea typeface="ＭＳ Ｐゴシック" pitchFamily="34" charset="-128"/>
              </a:rPr>
              <a:t>Change Email &amp; Phone</a:t>
            </a:r>
          </a:p>
          <a:p>
            <a:pPr lvl="1">
              <a:lnSpc>
                <a:spcPct val="80000"/>
              </a:lnSpc>
            </a:pPr>
            <a:r>
              <a:rPr lang="en-US" altLang="en-US" sz="1600" dirty="0">
                <a:latin typeface="+mn-lt"/>
                <a:ea typeface="ＭＳ Ｐゴシック" pitchFamily="34" charset="-128"/>
              </a:rPr>
              <a:t>Change Password</a:t>
            </a:r>
          </a:p>
          <a:p>
            <a:pPr>
              <a:lnSpc>
                <a:spcPct val="80000"/>
              </a:lnSpc>
            </a:pPr>
            <a:r>
              <a:rPr lang="en-US" altLang="en-US" dirty="0">
                <a:ea typeface="ＭＳ Ｐゴシック" pitchFamily="34" charset="-128"/>
              </a:rPr>
              <a:t>In the middle of the page, you should see the following tabs:</a:t>
            </a:r>
          </a:p>
          <a:p>
            <a:pPr lvl="1">
              <a:lnSpc>
                <a:spcPct val="80000"/>
              </a:lnSpc>
            </a:pPr>
            <a:r>
              <a:rPr lang="en-US" altLang="en-US" sz="1600" dirty="0">
                <a:latin typeface="+mn-lt"/>
                <a:ea typeface="ＭＳ Ｐゴシック" pitchFamily="34" charset="-128"/>
              </a:rPr>
              <a:t>Home</a:t>
            </a:r>
          </a:p>
          <a:p>
            <a:pPr lvl="1">
              <a:lnSpc>
                <a:spcPct val="80000"/>
              </a:lnSpc>
            </a:pPr>
            <a:r>
              <a:rPr lang="en-US" altLang="en-US" sz="1600" dirty="0">
                <a:latin typeface="+mn-lt"/>
                <a:ea typeface="ＭＳ Ｐゴシック" pitchFamily="34" charset="-128"/>
              </a:rPr>
              <a:t>Field Instructor Detail</a:t>
            </a:r>
            <a:endParaRPr lang="en-US" altLang="en-US" dirty="0">
              <a:ea typeface="ＭＳ Ｐゴシック" pitchFamily="34" charset="-128"/>
            </a:endParaRPr>
          </a:p>
          <a:p>
            <a:pPr>
              <a:lnSpc>
                <a:spcPct val="80000"/>
              </a:lnSpc>
            </a:pPr>
            <a:r>
              <a:rPr lang="en-US" altLang="en-US" dirty="0">
                <a:ea typeface="ＭＳ Ｐゴシック" pitchFamily="34" charset="-128"/>
              </a:rPr>
              <a:t>The first time you enter into the IPT system you should click on the Field Instructor Detail tab to access your own information.  </a:t>
            </a:r>
          </a:p>
          <a:p>
            <a:endParaRPr lang="en-US" sz="1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323" y="4050131"/>
            <a:ext cx="5398477" cy="1900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01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Field Instructor Detail Page</a:t>
            </a:r>
          </a:p>
        </p:txBody>
      </p:sp>
      <p:sp>
        <p:nvSpPr>
          <p:cNvPr id="3" name="Content Placeholder 2"/>
          <p:cNvSpPr>
            <a:spLocks noGrp="1"/>
          </p:cNvSpPr>
          <p:nvPr>
            <p:ph idx="1"/>
          </p:nvPr>
        </p:nvSpPr>
        <p:spPr>
          <a:xfrm>
            <a:off x="378069" y="1169376"/>
            <a:ext cx="4174514" cy="5134708"/>
          </a:xfrm>
        </p:spPr>
        <p:txBody>
          <a:bodyPr/>
          <a:lstStyle/>
          <a:p>
            <a:r>
              <a:rPr lang="en-US" altLang="en-US" dirty="0">
                <a:ea typeface="ＭＳ Ｐゴシック" pitchFamily="34" charset="-128"/>
              </a:rPr>
              <a:t>The Field Instructor Detail page provides the CSW with the most current address and contact information for you and your agency. When your profile was created, your name, email, phone number and agency were entered for you. </a:t>
            </a:r>
            <a:r>
              <a:rPr lang="en-US" altLang="en-US" b="1" dirty="0">
                <a:ea typeface="ＭＳ Ｐゴシック" pitchFamily="34" charset="-128"/>
              </a:rPr>
              <a:t>Please update as needed to make sure this information is correct and current. </a:t>
            </a:r>
            <a:r>
              <a:rPr lang="en-US" altLang="en-US" dirty="0">
                <a:ea typeface="ＭＳ Ｐゴシック" pitchFamily="34" charset="-128"/>
              </a:rPr>
              <a:t>Be sure to click the “Save” button after making any changes.  </a:t>
            </a:r>
          </a:p>
          <a:p>
            <a:endParaRPr lang="en-US" altLang="en-US" dirty="0">
              <a:ea typeface="ＭＳ Ｐゴシック" pitchFamily="34" charset="-128"/>
            </a:endParaRPr>
          </a:p>
          <a:p>
            <a:r>
              <a:rPr lang="en-US" altLang="en-US" dirty="0">
                <a:ea typeface="ＭＳ Ｐゴシック" pitchFamily="34" charset="-128"/>
              </a:rPr>
              <a:t>You will also be able to see any documented trainings you attended through the CSW.</a:t>
            </a:r>
          </a:p>
          <a:p>
            <a:endParaRPr lang="en-US" altLang="en-US" dirty="0">
              <a:ea typeface="ＭＳ Ｐゴシック" pitchFamily="34" charset="-128"/>
            </a:endParaRPr>
          </a:p>
          <a:p>
            <a:r>
              <a:rPr lang="en-US" altLang="en-US" dirty="0">
                <a:ea typeface="ＭＳ Ｐゴシック" pitchFamily="34" charset="-128"/>
              </a:rPr>
              <a:t>You have the option of uploading a photo of yourself to your detail page. Use the “</a:t>
            </a:r>
            <a:r>
              <a:rPr lang="en-US" altLang="ja-JP" dirty="0">
                <a:ea typeface="ＭＳ Ｐゴシック" pitchFamily="34" charset="-128"/>
              </a:rPr>
              <a:t>upload picture</a:t>
            </a:r>
            <a:r>
              <a:rPr lang="en-US" altLang="en-US" dirty="0">
                <a:ea typeface="ＭＳ Ｐゴシック" pitchFamily="34" charset="-128"/>
              </a:rPr>
              <a:t>”</a:t>
            </a:r>
            <a:r>
              <a:rPr lang="en-US" altLang="ja-JP" dirty="0">
                <a:ea typeface="ＭＳ Ｐゴシック" pitchFamily="34" charset="-128"/>
              </a:rPr>
              <a:t> link at the upper left-hand side to access this feature. Your photo must be less than 100 MB in size to upload correctly.</a:t>
            </a:r>
          </a:p>
          <a:p>
            <a:endParaRPr lang="en-US" altLang="en-US" sz="700" dirty="0">
              <a:ea typeface="ＭＳ Ｐゴシック" pitchFamily="34" charset="-128"/>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2583" y="1248507"/>
            <a:ext cx="4247440" cy="3415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681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Field Instructor Detail Page (continued)</a:t>
            </a:r>
          </a:p>
        </p:txBody>
      </p:sp>
      <p:sp>
        <p:nvSpPr>
          <p:cNvPr id="3" name="Content Placeholder 2"/>
          <p:cNvSpPr>
            <a:spLocks noGrp="1"/>
          </p:cNvSpPr>
          <p:nvPr>
            <p:ph idx="1"/>
          </p:nvPr>
        </p:nvSpPr>
        <p:spPr/>
        <p:txBody>
          <a:bodyPr/>
          <a:lstStyle/>
          <a:p>
            <a:r>
              <a:rPr lang="en-US" altLang="en-US" dirty="0">
                <a:ea typeface="ＭＳ Ｐゴシック" pitchFamily="34" charset="-128"/>
              </a:rPr>
              <a:t>Internship Assignments- this section of the detail page lists all the students who are currently placed at your agency and assigned to you as their field instructor. If you need student contact information, click on “View” to the left of their name and you will be directed to their Student Detail Page. </a:t>
            </a:r>
          </a:p>
          <a:p>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2" y="3147280"/>
            <a:ext cx="50196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72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j-lt"/>
              </a:rPr>
              <a:t>IPT Field Forms</a:t>
            </a:r>
          </a:p>
        </p:txBody>
      </p:sp>
      <p:sp>
        <p:nvSpPr>
          <p:cNvPr id="3" name="Content Placeholder 2"/>
          <p:cNvSpPr>
            <a:spLocks noGrp="1"/>
          </p:cNvSpPr>
          <p:nvPr>
            <p:ph idx="1"/>
          </p:nvPr>
        </p:nvSpPr>
        <p:spPr>
          <a:xfrm>
            <a:off x="457200" y="1107830"/>
            <a:ext cx="8229600" cy="5134708"/>
          </a:xfrm>
        </p:spPr>
        <p:txBody>
          <a:bodyPr/>
          <a:lstStyle/>
          <a:p>
            <a:r>
              <a:rPr lang="en-US" dirty="0"/>
              <a:t>The forms function is one of the most important aspects of IPT.</a:t>
            </a:r>
          </a:p>
          <a:p>
            <a:r>
              <a:rPr lang="en-US" dirty="0"/>
              <a:t>Forms are online documents that allow students, field instructors, field liaisons and field coordinators to complete and review field materials electronically rather than in hardcopy. </a:t>
            </a:r>
          </a:p>
          <a:p>
            <a:r>
              <a:rPr lang="en-US" dirty="0"/>
              <a:t>To access or view your field forms simply click on “My Forms” on your IPT Home page. This will open your online forms list.</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endParaRPr lang="en-US" sz="1400" dirty="0"/>
          </a:p>
          <a:p>
            <a:endParaRPr lang="en-US" dirty="0"/>
          </a:p>
          <a:p>
            <a:r>
              <a:rPr lang="en-US" dirty="0"/>
              <a:t>Once signed, the form (or form section) is locked and changes can no longer be made. A signed form can still be viewed by the user, but no changes can be made. Final signatures lock the entire form.  </a:t>
            </a:r>
          </a:p>
          <a:p>
            <a:r>
              <a:rPr lang="en-US" dirty="0"/>
              <a:t>You can click the “Hide Completed Forms” checkbox to remove completed forms from previous semesters from your forms list. </a:t>
            </a:r>
          </a:p>
          <a:p>
            <a:endParaRPr lang="en-US" dirty="0"/>
          </a:p>
          <a:p>
            <a:endParaRPr lang="en-US" dirty="0"/>
          </a:p>
          <a:p>
            <a:endParaRPr lang="en-US" dirty="0"/>
          </a:p>
          <a:p>
            <a:endParaRPr lang="en-US" dirty="0"/>
          </a:p>
        </p:txBody>
      </p:sp>
      <p:pic>
        <p:nvPicPr>
          <p:cNvPr id="5125" name="Picture 5" descr="C:\Users\Jen Scagnelli\AppData\Roaming\PixelMetrics\CaptureWiz\Temp\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25" y="2683082"/>
            <a:ext cx="7458563" cy="1338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74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Learning Plan &amp; Evaluation Forms</a:t>
            </a:r>
          </a:p>
        </p:txBody>
      </p:sp>
      <p:sp>
        <p:nvSpPr>
          <p:cNvPr id="4" name="TextBox 3"/>
          <p:cNvSpPr txBox="1"/>
          <p:nvPr/>
        </p:nvSpPr>
        <p:spPr>
          <a:xfrm>
            <a:off x="457199" y="1239715"/>
            <a:ext cx="7508631" cy="4832092"/>
          </a:xfrm>
          <a:prstGeom prst="rect">
            <a:avLst/>
          </a:prstGeom>
          <a:noFill/>
        </p:spPr>
        <p:txBody>
          <a:bodyPr wrap="square" rtlCol="0">
            <a:spAutoFit/>
          </a:bodyPr>
          <a:lstStyle/>
          <a:p>
            <a:pPr marL="285750" indent="-285750">
              <a:buFont typeface="Arial" panose="020B0604020202020204" pitchFamily="34" charset="0"/>
              <a:buChar char="•"/>
            </a:pPr>
            <a:r>
              <a:rPr lang="en-US" sz="1400" dirty="0"/>
              <a:t>The learning plan serves as a guide to direct and monitor the student’s learning and the Field Instructor’s teaching. The learning plan is a contract between the student and the Field Instructor, so both parties must commit to the plan.</a:t>
            </a:r>
          </a:p>
          <a:p>
            <a:endParaRPr lang="en-US" sz="1400" dirty="0"/>
          </a:p>
          <a:p>
            <a:pPr marL="285750" indent="-285750">
              <a:buFont typeface="Arial" panose="020B0604020202020204" pitchFamily="34" charset="0"/>
              <a:buChar char="•"/>
            </a:pPr>
            <a:r>
              <a:rPr lang="en-US" sz="1400" dirty="0"/>
              <a:t>A learning plan is developed at the beginning of each semester. All assignments listed on the plan are to be completed by the end of that semester. Assignments may be repeated on subsequent plans for continued development of mastery.  BSSW and MSSW Generalist learning plans include required assignments.  All assignments on MSSW Concentration learning plans are developed by the Field Instructor and the student.  </a:t>
            </a:r>
          </a:p>
          <a:p>
            <a:pPr marL="171450" indent="-1714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 student is responsible for entering the agency-specific assignments in the Learning Plan Assignments column in IPT. When that column is complete, both the Field Instructor and student sign under “Learning Plan” at the end of the form. </a:t>
            </a:r>
            <a:br>
              <a:rPr lang="en-US" sz="1400" dirty="0"/>
            </a:br>
            <a:endParaRPr lang="en-US" sz="1400" dirty="0"/>
          </a:p>
          <a:p>
            <a:pPr marL="285750" indent="-285750">
              <a:buFont typeface="Arial" panose="020B0604020202020204" pitchFamily="34" charset="0"/>
              <a:buChar char="•"/>
            </a:pPr>
            <a:r>
              <a:rPr lang="en-US" sz="1400" b="1" dirty="0"/>
              <a:t>SAVE YOUR WORK</a:t>
            </a:r>
            <a:r>
              <a:rPr lang="en-US" sz="1400" dirty="0"/>
              <a:t>! You must click on the “SAVE” button to save any information entered or changed before closing, or your information will be lost. </a:t>
            </a:r>
          </a:p>
          <a:p>
            <a:endParaRPr lang="en-US" sz="1400" dirty="0"/>
          </a:p>
          <a:p>
            <a:pPr marL="285750" indent="-285750">
              <a:buFont typeface="Arial" panose="020B0604020202020204" pitchFamily="34" charset="0"/>
              <a:buChar char="•"/>
            </a:pPr>
            <a:r>
              <a:rPr lang="en-US" sz="1400" b="1" dirty="0"/>
              <a:t>Evidence of Assignment Completion- Completed by the Student </a:t>
            </a:r>
            <a:endParaRPr lang="en-US" sz="1400" dirty="0"/>
          </a:p>
          <a:p>
            <a:pPr marL="742950" lvl="1" indent="-285750">
              <a:buFont typeface="Wingdings" panose="05000000000000000000" pitchFamily="2" charset="2"/>
              <a:buChar char="§"/>
            </a:pPr>
            <a:r>
              <a:rPr lang="en-US" sz="1400" dirty="0"/>
              <a:t>The student is to document activities related to assignment completion and enter this information into the Evidence of Assignment Completion column. </a:t>
            </a:r>
          </a:p>
          <a:p>
            <a:pPr marL="742950" lvl="1" indent="-285750">
              <a:buFont typeface="Wingdings" panose="05000000000000000000" pitchFamily="2" charset="2"/>
              <a:buChar char="§"/>
            </a:pPr>
            <a:r>
              <a:rPr lang="en-US" sz="1400" dirty="0"/>
              <a:t>Students must enter evidence for completion of all assignments by the end of the semester in order for field instructors to assign final ratings. </a:t>
            </a:r>
          </a:p>
        </p:txBody>
      </p:sp>
    </p:spTree>
    <p:extLst>
      <p:ext uri="{BB962C8B-B14F-4D97-AF65-F5344CB8AC3E}">
        <p14:creationId xmlns:p14="http://schemas.microsoft.com/office/powerpoint/2010/main" val="251791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mn-lt"/>
              </a:rPr>
              <a:t>Learning Plan &amp; Evaluation Forms (continued)</a:t>
            </a:r>
          </a:p>
        </p:txBody>
      </p:sp>
      <p:sp>
        <p:nvSpPr>
          <p:cNvPr id="4" name="TextBox 3"/>
          <p:cNvSpPr txBox="1"/>
          <p:nvPr/>
        </p:nvSpPr>
        <p:spPr>
          <a:xfrm>
            <a:off x="553916" y="1189038"/>
            <a:ext cx="7675684" cy="4216539"/>
          </a:xfrm>
          <a:prstGeom prst="rect">
            <a:avLst/>
          </a:prstGeom>
          <a:noFill/>
        </p:spPr>
        <p:txBody>
          <a:bodyPr wrap="square" rtlCol="0">
            <a:spAutoFit/>
          </a:bodyPr>
          <a:lstStyle/>
          <a:p>
            <a:endParaRPr lang="en-US" sz="1600" b="1" dirty="0"/>
          </a:p>
          <a:p>
            <a:pPr marL="171450" indent="-171450">
              <a:buFont typeface="Arial" panose="020B0604020202020204" pitchFamily="34" charset="0"/>
              <a:buChar char="•"/>
            </a:pPr>
            <a:r>
              <a:rPr lang="en-US" sz="1600" b="1" dirty="0"/>
              <a:t>Evaluation Directions</a:t>
            </a:r>
            <a:r>
              <a:rPr lang="en-US" sz="1600" dirty="0"/>
              <a:t> - The Field Instructor is responsible for completing evaluations of student performance. The Field Instructor is to discuss the evaluation with the student to provide feedback targeted at student growth and development. Field Instructors are expected to provide summary feedback on student performance and competency in the Evaluation Comments section. Students may enter comments about the evaluation and/or their field experience in the comments sections.</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The Field Instructor will complete a Mid-term evaluation for all students except MSSW Generalist students in the fall semester.  The Field Instructor should review the student’s entries in the Evidence column to complete the evaluation.</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b="1" dirty="0"/>
              <a:t>Final (End of Semester) Ratings-Completed by Field Instructor</a:t>
            </a:r>
            <a:r>
              <a:rPr lang="en-US" sz="1600" dirty="0"/>
              <a:t>  - The Field Instructor is to assess the student’s demonstrated competency for each practice behavior, reviewing the evidence provided by the student and using the evaluation rating scale.  The student should review the evaluation, enter comments and sign the learning plan first.</a:t>
            </a:r>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2028503730"/>
      </p:ext>
    </p:extLst>
  </p:cSld>
  <p:clrMapOvr>
    <a:masterClrMapping/>
  </p:clrMapOvr>
</p:sld>
</file>

<file path=ppt/theme/theme1.xml><?xml version="1.0" encoding="utf-8"?>
<a:theme xmlns:a="http://schemas.openxmlformats.org/drawingml/2006/main" name="Charts">
  <a:themeElements>
    <a:clrScheme name="UT Theme 2013-10-16">
      <a:dk1>
        <a:srgbClr val="3D3D3F"/>
      </a:dk1>
      <a:lt1>
        <a:srgbClr val="FFFFFF"/>
      </a:lt1>
      <a:dk2>
        <a:srgbClr val="515151"/>
      </a:dk2>
      <a:lt2>
        <a:srgbClr val="EBE7DA"/>
      </a:lt2>
      <a:accent1>
        <a:srgbClr val="416884"/>
      </a:accent1>
      <a:accent2>
        <a:srgbClr val="60376B"/>
      </a:accent2>
      <a:accent3>
        <a:srgbClr val="F82D31"/>
      </a:accent3>
      <a:accent4>
        <a:srgbClr val="FA6F1C"/>
      </a:accent4>
      <a:accent5>
        <a:srgbClr val="A8BE4A"/>
      </a:accent5>
      <a:accent6>
        <a:srgbClr val="4A8370"/>
      </a:accent6>
      <a:hlink>
        <a:srgbClr val="0D4467"/>
      </a:hlink>
      <a:folHlink>
        <a:srgbClr val="3354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532816EA687340BD2DD9D2CD3DC67C" ma:contentTypeVersion="13" ma:contentTypeDescription="Create a new document." ma:contentTypeScope="" ma:versionID="297657866f92460bab767ec41e46aa24">
  <xsd:schema xmlns:xsd="http://www.w3.org/2001/XMLSchema" xmlns:xs="http://www.w3.org/2001/XMLSchema" xmlns:p="http://schemas.microsoft.com/office/2006/metadata/properties" xmlns:ns3="2d28e6cb-adf3-4102-82b6-47f3bd0313b0" xmlns:ns4="ac60b63d-0bc9-42fa-b0c2-6b4820c8acf8" targetNamespace="http://schemas.microsoft.com/office/2006/metadata/properties" ma:root="true" ma:fieldsID="18e50ba7c0736eeed63289c296b11500" ns3:_="" ns4:_="">
    <xsd:import namespace="2d28e6cb-adf3-4102-82b6-47f3bd0313b0"/>
    <xsd:import namespace="ac60b63d-0bc9-42fa-b0c2-6b4820c8ac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8e6cb-adf3-4102-82b6-47f3bd031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60b63d-0bc9-42fa-b0c2-6b4820c8acf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C772E5-29DE-4292-B2E1-D2722E9A0B44}">
  <ds:schemaRefs>
    <ds:schemaRef ds:uri="http://schemas.microsoft.com/sharepoint/v3/contenttype/forms"/>
  </ds:schemaRefs>
</ds:datastoreItem>
</file>

<file path=customXml/itemProps2.xml><?xml version="1.0" encoding="utf-8"?>
<ds:datastoreItem xmlns:ds="http://schemas.openxmlformats.org/officeDocument/2006/customXml" ds:itemID="{DFFAD828-BE98-411D-AB42-5DC91C2566C3}">
  <ds:schemaRefs>
    <ds:schemaRef ds:uri="http://schemas.microsoft.com/office/2006/documentManagement/types"/>
    <ds:schemaRef ds:uri="http://schemas.microsoft.com/office/infopath/2007/PartnerControls"/>
    <ds:schemaRef ds:uri="2d28e6cb-adf3-4102-82b6-47f3bd0313b0"/>
    <ds:schemaRef ds:uri="http://purl.org/dc/elements/1.1/"/>
    <ds:schemaRef ds:uri="http://schemas.microsoft.com/office/2006/metadata/properties"/>
    <ds:schemaRef ds:uri="http://purl.org/dc/terms/"/>
    <ds:schemaRef ds:uri="http://schemas.openxmlformats.org/package/2006/metadata/core-properties"/>
    <ds:schemaRef ds:uri="ac60b63d-0bc9-42fa-b0c2-6b4820c8acf8"/>
    <ds:schemaRef ds:uri="http://www.w3.org/XML/1998/namespace"/>
    <ds:schemaRef ds:uri="http://purl.org/dc/dcmitype/"/>
  </ds:schemaRefs>
</ds:datastoreItem>
</file>

<file path=customXml/itemProps3.xml><?xml version="1.0" encoding="utf-8"?>
<ds:datastoreItem xmlns:ds="http://schemas.openxmlformats.org/officeDocument/2006/customXml" ds:itemID="{6D84809E-2C4E-40B6-A6D8-F944C364B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28e6cb-adf3-4102-82b6-47f3bd0313b0"/>
    <ds:schemaRef ds:uri="ac60b63d-0bc9-42fa-b0c2-6b4820c8ac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3895</TotalTime>
  <Words>1959</Words>
  <Application>Microsoft Office PowerPoint</Application>
  <PresentationFormat>On-screen Show (4:3)</PresentationFormat>
  <Paragraphs>124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Freestyle Script</vt:lpstr>
      <vt:lpstr>Wingdings</vt:lpstr>
      <vt:lpstr>Charts</vt:lpstr>
      <vt:lpstr>PowerPoint Presentation</vt:lpstr>
      <vt:lpstr>IPT Overview </vt:lpstr>
      <vt:lpstr>Getting Started</vt:lpstr>
      <vt:lpstr>IPT Home Page</vt:lpstr>
      <vt:lpstr>Field Instructor Detail Page</vt:lpstr>
      <vt:lpstr>Field Instructor Detail Page (continued)</vt:lpstr>
      <vt:lpstr>IPT Field Forms</vt:lpstr>
      <vt:lpstr>Learning Plan &amp; Evaluation Forms</vt:lpstr>
      <vt:lpstr>Learning Plan &amp; Evaluation Forms (continued)</vt:lpstr>
      <vt:lpstr>Learning Plan &amp; Evaluation Forms (continued)</vt:lpstr>
      <vt:lpstr>Time Sheets</vt:lpstr>
      <vt:lpstr>Time Sheets (continued) </vt:lpstr>
      <vt:lpstr>Field Concerns Report</vt:lpstr>
      <vt:lpstr>Dismissal Form</vt:lpstr>
      <vt:lpstr>Field Staff Contact Information  </vt:lpstr>
      <vt:lpstr> </vt:lpstr>
    </vt:vector>
  </TitlesOfParts>
  <Company>University of Tennessee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PowerPoint Template 2015 ver 1</dc:title>
  <dc:creator>England, Susan Elizabeth</dc:creator>
  <cp:lastModifiedBy>Hebert, Cassidy Nicole</cp:lastModifiedBy>
  <cp:revision>144</cp:revision>
  <dcterms:created xsi:type="dcterms:W3CDTF">2014-12-02T19:58:44Z</dcterms:created>
  <dcterms:modified xsi:type="dcterms:W3CDTF">2022-12-13T16:56:01Z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0x010100F8532816EA687340BD2DD9D2CD3DC67C</vt:lpwstr>
  </property>
</Properties>
</file>